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2" r:id="rId1"/>
  </p:sldMasterIdLst>
  <p:notesMasterIdLst>
    <p:notesMasterId r:id="rId22"/>
  </p:notesMasterIdLst>
  <p:sldIdLst>
    <p:sldId id="1149" r:id="rId2"/>
    <p:sldId id="1158" r:id="rId3"/>
    <p:sldId id="1176" r:id="rId4"/>
    <p:sldId id="1181" r:id="rId5"/>
    <p:sldId id="1159" r:id="rId6"/>
    <p:sldId id="1179" r:id="rId7"/>
    <p:sldId id="1177" r:id="rId8"/>
    <p:sldId id="1175" r:id="rId9"/>
    <p:sldId id="1178" r:id="rId10"/>
    <p:sldId id="1180" r:id="rId11"/>
    <p:sldId id="1151" r:id="rId12"/>
    <p:sldId id="267" r:id="rId13"/>
    <p:sldId id="376" r:id="rId14"/>
    <p:sldId id="375" r:id="rId15"/>
    <p:sldId id="1143" r:id="rId16"/>
    <p:sldId id="339" r:id="rId17"/>
    <p:sldId id="372" r:id="rId18"/>
    <p:sldId id="361" r:id="rId19"/>
    <p:sldId id="1194" r:id="rId20"/>
    <p:sldId id="1144" r:id="rId21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23"/>
      <p:bold r:id="rId24"/>
      <p:italic r:id="rId25"/>
      <p:boldItalic r:id="rId26"/>
    </p:embeddedFont>
    <p:embeddedFont>
      <p:font typeface="Helvetica Neue Light" panose="02000403000000020004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4"/>
    <a:srgbClr val="C09091"/>
    <a:srgbClr val="FF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18"/>
    <p:restoredTop sz="95721"/>
  </p:normalViewPr>
  <p:slideViewPr>
    <p:cSldViewPr snapToGrid="0">
      <p:cViewPr varScale="1">
        <p:scale>
          <a:sx n="171" d="100"/>
          <a:sy n="171" d="100"/>
        </p:scale>
        <p:origin x="568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4ceba277f3_2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g4ceba277f3_2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4749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4ceba277f3_2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g4ceba277f3_2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1780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4ceba277f3_2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g4ceba277f3_2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7016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4ceba277f3_2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g4ceba277f3_2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4080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4ceba277f3_2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g4ceba277f3_2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2902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luxDays - Content Dark">
  <p:cSld name="InfluxDays - Content Dark"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2025"/>
          </a:solidFill>
          <a:ln>
            <a:noFill/>
          </a:ln>
          <a:effectLst>
            <a:outerShdw blurRad="177800" algn="tl" rotWithShape="0">
              <a:srgbClr val="5CBB47">
                <a:alpha val="40000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463541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>
                <a:solidFill>
                  <a:schemeClr val="lt1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▫︎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5" name="Footer Placeholder 1">
            <a:extLst>
              <a:ext uri="{FF2B5EF4-FFF2-40B4-BE49-F238E27FC236}">
                <a16:creationId xmlns:a16="http://schemas.microsoft.com/office/drawing/2014/main" id="{F342CDD2-2AE1-8A4A-8095-5532D71C4D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48" y="4773891"/>
            <a:ext cx="6808003" cy="268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26" name="Slide Number Placeholder 2">
            <a:extLst>
              <a:ext uri="{FF2B5EF4-FFF2-40B4-BE49-F238E27FC236}">
                <a16:creationId xmlns:a16="http://schemas.microsoft.com/office/drawing/2014/main" id="{CDDB35B5-2267-CF4E-B604-0F9D5E8B9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65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D80EDDC-E38A-944F-B9CB-B0C6554768E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luxDays - Content Dark">
  <p:cSld name="1_InfluxDays - Content Dar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2025"/>
          </a:solidFill>
          <a:ln>
            <a:noFill/>
          </a:ln>
          <a:effectLst>
            <a:outerShdw blurRad="177800" algn="tl" rotWithShape="0">
              <a:srgbClr val="5CBB47">
                <a:alpha val="40000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463541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>
                <a:solidFill>
                  <a:schemeClr val="lt1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▫︎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9" name="Footer Placeholder 1">
            <a:extLst>
              <a:ext uri="{FF2B5EF4-FFF2-40B4-BE49-F238E27FC236}">
                <a16:creationId xmlns:a16="http://schemas.microsoft.com/office/drawing/2014/main" id="{0989D772-C820-0946-B7D7-A8BF79717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48" y="4773891"/>
            <a:ext cx="6808003" cy="268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30" name="Slide Number Placeholder 2">
            <a:extLst>
              <a:ext uri="{FF2B5EF4-FFF2-40B4-BE49-F238E27FC236}">
                <a16:creationId xmlns:a16="http://schemas.microsoft.com/office/drawing/2014/main" id="{5825A8A2-2DC3-DF42-AC57-62070F4AE9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65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D80EDDC-E38A-944F-B9CB-B0C6554768E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371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016BA02C-9B5A-1244-A36A-95D745D0E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335" y="3149525"/>
            <a:ext cx="3972854" cy="583265"/>
          </a:xfrm>
        </p:spPr>
        <p:txBody>
          <a:bodyPr vert="horz" lIns="0" tIns="0" rIns="0" bIns="0" rtlCol="0" anchor="t" anchorCtr="0">
            <a:noAutofit/>
          </a:bodyPr>
          <a:lstStyle>
            <a:lvl1pPr marL="171450" indent="-171450">
              <a:buNone/>
              <a:defRPr lang="en-US" sz="1800" cap="none" spc="0" baseline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681A27-BF63-2F48-9702-428AF0245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35" y="1545328"/>
            <a:ext cx="3972854" cy="1346992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0" i="0" u="none" spc="-105" baseline="0">
                <a:solidFill>
                  <a:schemeClr val="bg1"/>
                </a:solidFill>
                <a:effectLst/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0987236-8951-C84F-B37D-1150F8AE155A}"/>
              </a:ext>
            </a:extLst>
          </p:cNvPr>
          <p:cNvCxnSpPr>
            <a:cxnSpLocks/>
          </p:cNvCxnSpPr>
          <p:nvPr userDrawn="1"/>
        </p:nvCxnSpPr>
        <p:spPr>
          <a:xfrm>
            <a:off x="671335" y="3016306"/>
            <a:ext cx="3851830" cy="0"/>
          </a:xfrm>
          <a:prstGeom prst="line">
            <a:avLst/>
          </a:prstGeom>
          <a:ln w="3175">
            <a:solidFill>
              <a:schemeClr val="bg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7883171-B93C-8D4A-86C1-114E0DEAFC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9204" r="29204"/>
          <a:stretch/>
        </p:blipFill>
        <p:spPr>
          <a:xfrm>
            <a:off x="-1" y="1"/>
            <a:ext cx="91440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74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 userDrawn="1">
            <p:ph type="title" hasCustomPrompt="1"/>
          </p:nvPr>
        </p:nvSpPr>
        <p:spPr>
          <a:xfrm>
            <a:off x="599146" y="1501424"/>
            <a:ext cx="5777591" cy="2147673"/>
          </a:xfrm>
        </p:spPr>
        <p:txBody>
          <a:bodyPr lIns="0" tIns="0" rIns="0" bIns="0" anchor="ctr" anchorCtr="0">
            <a:noAutofit/>
          </a:bodyPr>
          <a:lstStyle>
            <a:lvl1pPr algn="l">
              <a:defRPr sz="3600" b="0" i="0" u="none" spc="-105" baseline="0">
                <a:solidFill>
                  <a:schemeClr val="tx1"/>
                </a:solidFill>
                <a:effectLst/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250B0A-AD29-8E49-85EC-5F58C37A3A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62250" y="0"/>
            <a:ext cx="338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3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447BFC-9511-9543-8F1A-EDDE22F2CF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-5" b="-934"/>
          <a:stretch/>
        </p:blipFill>
        <p:spPr>
          <a:xfrm>
            <a:off x="0" y="1"/>
            <a:ext cx="9144000" cy="3595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56C941-5AB6-7D4C-8CF8-9635BFBDE5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0842" y="537700"/>
            <a:ext cx="3279584" cy="2999531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F92DFD2F-E0A2-294D-8868-E95AA95DE43D}"/>
              </a:ext>
            </a:extLst>
          </p:cNvPr>
          <p:cNvSpPr/>
          <p:nvPr userDrawn="1"/>
        </p:nvSpPr>
        <p:spPr>
          <a:xfrm>
            <a:off x="0" y="2543624"/>
            <a:ext cx="9144000" cy="2086221"/>
          </a:xfrm>
          <a:custGeom>
            <a:avLst/>
            <a:gdLst>
              <a:gd name="connsiteX0" fmla="*/ 12192000 w 12192000"/>
              <a:gd name="connsiteY0" fmla="*/ 0 h 2781628"/>
              <a:gd name="connsiteX1" fmla="*/ 12192000 w 12192000"/>
              <a:gd name="connsiteY1" fmla="*/ 2781628 h 2781628"/>
              <a:gd name="connsiteX2" fmla="*/ 0 w 12192000"/>
              <a:gd name="connsiteY2" fmla="*/ 2781628 h 2781628"/>
              <a:gd name="connsiteX3" fmla="*/ 0 w 12192000"/>
              <a:gd name="connsiteY3" fmla="*/ 673344 h 2781628"/>
              <a:gd name="connsiteX4" fmla="*/ 12192000 w 12192000"/>
              <a:gd name="connsiteY4" fmla="*/ 0 h 2781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781628">
                <a:moveTo>
                  <a:pt x="12192000" y="0"/>
                </a:moveTo>
                <a:lnTo>
                  <a:pt x="12192000" y="2781628"/>
                </a:lnTo>
                <a:lnTo>
                  <a:pt x="0" y="2781628"/>
                </a:lnTo>
                <a:lnTo>
                  <a:pt x="0" y="673344"/>
                </a:lnTo>
                <a:lnTo>
                  <a:pt x="121920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050" dirty="0" err="1">
              <a:solidFill>
                <a:srgbClr val="000000"/>
              </a:solidFill>
              <a:latin typeface="Helvetica Neue"/>
              <a:cs typeface="Courier New" panose="020703090202050204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795853" y="4024849"/>
            <a:ext cx="6853884" cy="583265"/>
          </a:xfrm>
        </p:spPr>
        <p:txBody>
          <a:bodyPr vert="horz" lIns="0" tIns="0" rIns="0" bIns="0" rtlCol="0" anchor="t" anchorCtr="0">
            <a:noAutofit/>
          </a:bodyPr>
          <a:lstStyle>
            <a:lvl1pPr marL="171450" indent="-171450">
              <a:buNone/>
              <a:defRPr lang="en-US" sz="1800" cap="none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/>
            <a:r>
              <a:rPr lang="en-US" dirty="0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 userDrawn="1">
            <p:ph type="title"/>
          </p:nvPr>
        </p:nvSpPr>
        <p:spPr>
          <a:xfrm>
            <a:off x="795852" y="2794872"/>
            <a:ext cx="6853885" cy="972772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0" i="0" u="none" spc="-105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  <a:ea typeface="Helvetica Neue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/>
          <p:cNvCxnSpPr>
            <a:cxnSpLocks/>
          </p:cNvCxnSpPr>
          <p:nvPr userDrawn="1"/>
        </p:nvCxnSpPr>
        <p:spPr>
          <a:xfrm>
            <a:off x="795852" y="3891629"/>
            <a:ext cx="6853885" cy="0"/>
          </a:xfrm>
          <a:prstGeom prst="line">
            <a:avLst/>
          </a:prstGeom>
          <a:ln w="3175">
            <a:solidFill>
              <a:schemeClr val="accent6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74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431581" y="179294"/>
            <a:ext cx="8192157" cy="809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Helvetica Neue"/>
              <a:buNone/>
              <a:defRPr sz="2400" b="1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431581" y="1077556"/>
            <a:ext cx="8192157" cy="3518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707" r:id="rId2"/>
    <p:sldLayoutId id="2147483681" r:id="rId3"/>
    <p:sldLayoutId id="2147483711" r:id="rId4"/>
    <p:sldLayoutId id="2147483709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3092D-C75E-7446-AFAD-75E4D4F36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14" y="1659715"/>
            <a:ext cx="4708881" cy="1346992"/>
          </a:xfr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3200" dirty="0"/>
              <a:t>Advanced Data Analysis</a:t>
            </a:r>
            <a:br>
              <a:rPr lang="en-US" sz="3200" dirty="0"/>
            </a:br>
            <a:r>
              <a:rPr lang="en-US" sz="3200" dirty="0"/>
              <a:t>map() &amp; Custom Functions</a:t>
            </a:r>
          </a:p>
        </p:txBody>
      </p:sp>
      <p:sp>
        <p:nvSpPr>
          <p:cNvPr id="4" name="Subtitle 1">
            <a:extLst>
              <a:ext uri="{FF2B5EF4-FFF2-40B4-BE49-F238E27FC236}">
                <a16:creationId xmlns:a16="http://schemas.microsoft.com/office/drawing/2014/main" id="{2901917B-BE53-0546-8DA6-726AB9CCA5C8}"/>
              </a:ext>
            </a:extLst>
          </p:cNvPr>
          <p:cNvSpPr txBox="1">
            <a:spLocks/>
          </p:cNvSpPr>
          <p:nvPr/>
        </p:nvSpPr>
        <p:spPr>
          <a:xfrm>
            <a:off x="711705" y="3060971"/>
            <a:ext cx="5297138" cy="7776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71450" marR="0" lvl="0" indent="-1714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None/>
              <a:defRPr lang="en-US" sz="1800" b="0" i="0" u="none" strike="noStrike" cap="none" spc="0" baseline="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Della Valle</a:t>
            </a:r>
          </a:p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</a:t>
            </a:r>
            <a:r>
              <a:rPr lang="en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Politecnico</a:t>
            </a: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di Milano </a:t>
            </a:r>
          </a:p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Partner @ </a:t>
            </a:r>
            <a:r>
              <a:rPr lang="en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</a:p>
          <a:p>
            <a:pPr marL="177800" indent="-177800">
              <a:spcBef>
                <a:spcPts val="0"/>
              </a:spcBef>
            </a:pPr>
            <a:r>
              <a:rPr lang="it-IT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Marco Balduini</a:t>
            </a:r>
          </a:p>
          <a:p>
            <a:pPr marL="177800" indent="-177800">
              <a:spcBef>
                <a:spcPts val="0"/>
              </a:spcBef>
            </a:pP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</a:t>
            </a:r>
            <a:r>
              <a:rPr lang="it-IT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&amp; CEO @ </a:t>
            </a: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it-IT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Consulting</a:t>
            </a:r>
            <a:endParaRPr lang="it-IT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177800" indent="-177800">
              <a:spcBef>
                <a:spcPts val="0"/>
              </a:spcBef>
            </a:pPr>
            <a:r>
              <a:rPr lang="it-IT" b="1" dirty="0">
                <a:latin typeface="Helvetica Neue Light"/>
                <a:ea typeface="Helvetica Neue Light"/>
                <a:sym typeface="Helvetica Neue Light"/>
              </a:rPr>
              <a:t>Riccardo Tommasini</a:t>
            </a:r>
          </a:p>
          <a:p>
            <a:pPr marL="100013" indent="-100013">
              <a:spcBef>
                <a:spcPts val="0"/>
              </a:spcBef>
            </a:pPr>
            <a:r>
              <a:rPr lang="it-IT" dirty="0">
                <a:latin typeface="Helvetica Neue Light"/>
                <a:ea typeface="Helvetica Neue Light"/>
                <a:sym typeface="Helvetica Neue Light"/>
              </a:rPr>
              <a:t>Prof. @ </a:t>
            </a:r>
            <a:r>
              <a:rPr lang="it-IT" dirty="0" err="1">
                <a:latin typeface="Helvetica Neue Light"/>
                <a:ea typeface="Helvetica Neue Light"/>
                <a:sym typeface="Helvetica Neue Light"/>
              </a:rPr>
              <a:t>University</a:t>
            </a:r>
            <a:r>
              <a:rPr lang="it-IT">
                <a:latin typeface="Helvetica Neue Light"/>
                <a:ea typeface="Helvetica Neue Light"/>
                <a:sym typeface="Helvetica Neue Light"/>
              </a:rPr>
              <a:t> of Tartu</a:t>
            </a:r>
          </a:p>
          <a:p>
            <a:pPr marL="177800" indent="-177800">
              <a:spcBef>
                <a:spcPts val="0"/>
              </a:spcBef>
            </a:pPr>
            <a:endParaRPr lang="it-IT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71858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Up Arrow 19">
            <a:extLst>
              <a:ext uri="{FF2B5EF4-FFF2-40B4-BE49-F238E27FC236}">
                <a16:creationId xmlns:a16="http://schemas.microsoft.com/office/drawing/2014/main" id="{0B0ED67D-53F1-7E46-9FB2-A68977CB21C6}"/>
              </a:ext>
            </a:extLst>
          </p:cNvPr>
          <p:cNvSpPr/>
          <p:nvPr/>
        </p:nvSpPr>
        <p:spPr>
          <a:xfrm rot="5400000">
            <a:off x="3717021" y="1509406"/>
            <a:ext cx="721110" cy="2860158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A54C9D-3F4A-7A4F-8ACC-27A8E38749BC}"/>
              </a:ext>
            </a:extLst>
          </p:cNvPr>
          <p:cNvSpPr/>
          <p:nvPr/>
        </p:nvSpPr>
        <p:spPr>
          <a:xfrm>
            <a:off x="2762670" y="1258348"/>
            <a:ext cx="3502324" cy="1090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60000"/>
              </a:lnSpc>
            </a:pPr>
            <a:r>
              <a:rPr lang="en-GB" b="1" dirty="0">
                <a:solidFill>
                  <a:schemeClr val="accent1"/>
                </a:solidFill>
                <a:latin typeface="Courier" pitchFamily="2" charset="0"/>
              </a:rPr>
              <a:t>map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(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fn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: (r) =&gt; </a:t>
            </a:r>
            <a:br>
              <a:rPr lang="en-GB" dirty="0">
                <a:solidFill>
                  <a:schemeClr val="accent1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  ({ r with </a:t>
            </a:r>
            <a:r>
              <a:rPr lang="en-GB" b="1" dirty="0">
                <a:solidFill>
                  <a:schemeClr val="accent1"/>
                </a:solidFill>
                <a:latin typeface="Courier" pitchFamily="2" charset="0"/>
              </a:rPr>
              <a:t>_value 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:     </a:t>
            </a:r>
            <a:br>
              <a:rPr lang="en-GB" dirty="0">
                <a:solidFill>
                  <a:schemeClr val="accent1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      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r._value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/100 }))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B300D5B-917B-774B-B69F-BF100B3A89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B475DB-C8E7-C24C-A4F7-1FB935E20A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10</a:t>
            </a:fld>
            <a:endParaRPr lang="en-GB"/>
          </a:p>
        </p:txBody>
      </p:sp>
      <p:graphicFrame>
        <p:nvGraphicFramePr>
          <p:cNvPr id="23" name="Google Shape;315;p55">
            <a:extLst>
              <a:ext uri="{FF2B5EF4-FFF2-40B4-BE49-F238E27FC236}">
                <a16:creationId xmlns:a16="http://schemas.microsoft.com/office/drawing/2014/main" id="{58E0F2A1-6AB1-A344-ADCE-0BD04BB3F6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277952"/>
              </p:ext>
            </p:extLst>
          </p:nvPr>
        </p:nvGraphicFramePr>
        <p:xfrm>
          <a:off x="5866381" y="1354761"/>
          <a:ext cx="2324441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370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5431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209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0971">
                  <a:extLst>
                    <a:ext uri="{9D8B030D-6E8A-4147-A177-3AD203B41FA5}">
                      <a16:colId xmlns:a16="http://schemas.microsoft.com/office/drawing/2014/main" val="39490546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accent1"/>
                          </a:solidFill>
                        </a:rPr>
                        <a:t>_value</a:t>
                      </a:r>
                      <a:endParaRPr sz="1100" b="1" dirty="0">
                        <a:solidFill>
                          <a:schemeClr val="accent1"/>
                        </a:solidFill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0.2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11:30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0.25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4" name="Google Shape;315;p55">
            <a:extLst>
              <a:ext uri="{FF2B5EF4-FFF2-40B4-BE49-F238E27FC236}">
                <a16:creationId xmlns:a16="http://schemas.microsoft.com/office/drawing/2014/main" id="{70BA45AA-ADAA-9747-BF1F-12666D25EA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2859338"/>
              </p:ext>
            </p:extLst>
          </p:nvPr>
        </p:nvGraphicFramePr>
        <p:xfrm>
          <a:off x="5866378" y="3590063"/>
          <a:ext cx="2330278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316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98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413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1331">
                  <a:extLst>
                    <a:ext uri="{9D8B030D-6E8A-4147-A177-3AD203B41FA5}">
                      <a16:colId xmlns:a16="http://schemas.microsoft.com/office/drawing/2014/main" val="232100606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accent1"/>
                          </a:solidFill>
                        </a:rPr>
                        <a:t>_value</a:t>
                      </a:r>
                      <a:endParaRPr sz="1100" b="1" dirty="0">
                        <a:solidFill>
                          <a:schemeClr val="accent1"/>
                        </a:solidFill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11:15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,, </a:t>
                      </a:r>
                      <a:r>
                        <a:rPr lang="it-IT" sz="1100" dirty="0" err="1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5" name="Google Shape;315;p55">
            <a:extLst>
              <a:ext uri="{FF2B5EF4-FFF2-40B4-BE49-F238E27FC236}">
                <a16:creationId xmlns:a16="http://schemas.microsoft.com/office/drawing/2014/main" id="{FF649EA4-5648-8149-8F59-2C58E69EB1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3582805"/>
              </p:ext>
            </p:extLst>
          </p:nvPr>
        </p:nvGraphicFramePr>
        <p:xfrm>
          <a:off x="5873261" y="109365"/>
          <a:ext cx="2324441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370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5431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209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0971">
                  <a:extLst>
                    <a:ext uri="{9D8B030D-6E8A-4147-A177-3AD203B41FA5}">
                      <a16:colId xmlns:a16="http://schemas.microsoft.com/office/drawing/2014/main" val="3959829946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accent1"/>
                          </a:solidFill>
                        </a:rPr>
                        <a:t>_value</a:t>
                      </a:r>
                      <a:endParaRPr sz="1100" b="1" dirty="0">
                        <a:solidFill>
                          <a:schemeClr val="accent1"/>
                        </a:solidFill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0.1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system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0.3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it-IT" sz="1100" dirty="0" err="1"/>
                        <a:t>system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6" name="Google Shape;315;p55">
            <a:extLst>
              <a:ext uri="{FF2B5EF4-FFF2-40B4-BE49-F238E27FC236}">
                <a16:creationId xmlns:a16="http://schemas.microsoft.com/office/drawing/2014/main" id="{8AE6E5DD-B0C6-3241-969D-3F922F11E4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8814269"/>
              </p:ext>
            </p:extLst>
          </p:nvPr>
        </p:nvGraphicFramePr>
        <p:xfrm>
          <a:off x="5866379" y="2626687"/>
          <a:ext cx="2330278" cy="8686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316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98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413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1331">
                  <a:extLst>
                    <a:ext uri="{9D8B030D-6E8A-4147-A177-3AD203B41FA5}">
                      <a16:colId xmlns:a16="http://schemas.microsoft.com/office/drawing/2014/main" val="1984913196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>
                          <a:solidFill>
                            <a:schemeClr val="accent1"/>
                          </a:solidFill>
                        </a:rPr>
                        <a:t>_value</a:t>
                      </a:r>
                      <a:endParaRPr sz="1100" b="1" dirty="0">
                        <a:solidFill>
                          <a:schemeClr val="accent1"/>
                        </a:solidFill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10:35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cpu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idle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idle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7" name="Rectangle 26">
            <a:extLst>
              <a:ext uri="{FF2B5EF4-FFF2-40B4-BE49-F238E27FC236}">
                <a16:creationId xmlns:a16="http://schemas.microsoft.com/office/drawing/2014/main" id="{3F8F9B7A-98FD-AE41-8FE2-1961CA31A0D9}"/>
              </a:ext>
            </a:extLst>
          </p:cNvPr>
          <p:cNvSpPr/>
          <p:nvPr/>
        </p:nvSpPr>
        <p:spPr>
          <a:xfrm>
            <a:off x="7958163" y="483259"/>
            <a:ext cx="108000" cy="418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114A29-F13F-484B-8E8D-BE1236BAA2A0}"/>
              </a:ext>
            </a:extLst>
          </p:cNvPr>
          <p:cNvSpPr/>
          <p:nvPr/>
        </p:nvSpPr>
        <p:spPr>
          <a:xfrm>
            <a:off x="7958163" y="1712823"/>
            <a:ext cx="108000" cy="418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26413-4037-8646-AF95-F842ED53742D}"/>
              </a:ext>
            </a:extLst>
          </p:cNvPr>
          <p:cNvSpPr/>
          <p:nvPr/>
        </p:nvSpPr>
        <p:spPr>
          <a:xfrm>
            <a:off x="7958163" y="3959164"/>
            <a:ext cx="108000" cy="418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CCE7DD2-7BF9-D54D-AC7D-77F47F8D3CAD}"/>
              </a:ext>
            </a:extLst>
          </p:cNvPr>
          <p:cNvSpPr/>
          <p:nvPr/>
        </p:nvSpPr>
        <p:spPr>
          <a:xfrm>
            <a:off x="7958163" y="2977009"/>
            <a:ext cx="108000" cy="1595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9" name="Google Shape;315;p55">
            <a:extLst>
              <a:ext uri="{FF2B5EF4-FFF2-40B4-BE49-F238E27FC236}">
                <a16:creationId xmlns:a16="http://schemas.microsoft.com/office/drawing/2014/main" id="{238711F5-AEBA-B047-B876-35A850A794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5404568"/>
              </p:ext>
            </p:extLst>
          </p:nvPr>
        </p:nvGraphicFramePr>
        <p:xfrm>
          <a:off x="83697" y="1333229"/>
          <a:ext cx="2498874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6117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498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11:30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25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humidity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2" name="Google Shape;315;p55">
            <a:extLst>
              <a:ext uri="{FF2B5EF4-FFF2-40B4-BE49-F238E27FC236}">
                <a16:creationId xmlns:a16="http://schemas.microsoft.com/office/drawing/2014/main" id="{72C920CC-38C7-CD4D-992F-8B2648EBC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8068177"/>
              </p:ext>
            </p:extLst>
          </p:nvPr>
        </p:nvGraphicFramePr>
        <p:xfrm>
          <a:off x="83695" y="3568531"/>
          <a:ext cx="2498874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04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768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11:15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temp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1" name="Google Shape;315;p55">
            <a:extLst>
              <a:ext uri="{FF2B5EF4-FFF2-40B4-BE49-F238E27FC236}">
                <a16:creationId xmlns:a16="http://schemas.microsoft.com/office/drawing/2014/main" id="{09894A5F-2684-A948-B6D3-8E5D7C24DF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670662"/>
              </p:ext>
            </p:extLst>
          </p:nvPr>
        </p:nvGraphicFramePr>
        <p:xfrm>
          <a:off x="90577" y="87833"/>
          <a:ext cx="2498874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6117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498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humidity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2" name="Google Shape;315;p55">
            <a:extLst>
              <a:ext uri="{FF2B5EF4-FFF2-40B4-BE49-F238E27FC236}">
                <a16:creationId xmlns:a16="http://schemas.microsoft.com/office/drawing/2014/main" id="{3D88495D-A0BE-F340-BDA3-266F2690A3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2857271"/>
              </p:ext>
            </p:extLst>
          </p:nvPr>
        </p:nvGraphicFramePr>
        <p:xfrm>
          <a:off x="83696" y="2605155"/>
          <a:ext cx="2498874" cy="8686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04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768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10:35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temp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743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7" grpId="0"/>
      <p:bldP spid="27" grpId="0" animBg="1"/>
      <p:bldP spid="28" grpId="0" animBg="1"/>
      <p:bldP spid="29" grpId="0" animBg="1"/>
      <p:bldP spid="3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DB46B-26B0-8846-909D-9DA4D57B2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Exploring Flux</a:t>
            </a:r>
            <a:br>
              <a:rPr lang="en-US" dirty="0"/>
            </a:br>
            <a:r>
              <a:rPr lang="en-US" dirty="0"/>
              <a:t>Custom Functions</a:t>
            </a:r>
          </a:p>
        </p:txBody>
      </p:sp>
    </p:spTree>
    <p:extLst>
      <p:ext uri="{BB962C8B-B14F-4D97-AF65-F5344CB8AC3E}">
        <p14:creationId xmlns:p14="http://schemas.microsoft.com/office/powerpoint/2010/main" val="221075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8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Recall: What Is Flux?</a:t>
            </a:r>
          </a:p>
        </p:txBody>
      </p:sp>
      <p:sp>
        <p:nvSpPr>
          <p:cNvPr id="789" name="Google Shape;789;p89"/>
          <p:cNvSpPr txBox="1"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Flux is a functional data scripting and query language</a:t>
            </a:r>
          </a:p>
          <a:p>
            <a:r>
              <a:rPr lang="en-US" noProof="0" dirty="0"/>
              <a:t>Written to be:</a:t>
            </a:r>
          </a:p>
          <a:p>
            <a:pPr lvl="1"/>
            <a:r>
              <a:rPr lang="en-US" noProof="0" dirty="0"/>
              <a:t>Useable: easy to learn</a:t>
            </a:r>
          </a:p>
          <a:p>
            <a:pPr lvl="1"/>
            <a:r>
              <a:rPr lang="en-US" noProof="0" dirty="0"/>
              <a:t>Readable: developers read more code than we write</a:t>
            </a:r>
          </a:p>
          <a:p>
            <a:pPr lvl="1"/>
            <a:r>
              <a:rPr lang="en-US" b="1" noProof="0" dirty="0">
                <a:solidFill>
                  <a:schemeClr val="accent5"/>
                </a:solidFill>
              </a:rPr>
              <a:t>Composable: developers can build onto the language</a:t>
            </a:r>
          </a:p>
          <a:p>
            <a:pPr lvl="1"/>
            <a:r>
              <a:rPr lang="en-US" noProof="0" dirty="0"/>
              <a:t>Testable: queries are code</a:t>
            </a:r>
          </a:p>
          <a:p>
            <a:pPr lvl="1"/>
            <a:r>
              <a:rPr lang="en-US" noProof="0" dirty="0"/>
              <a:t>Contributable: open source contributions matter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E16A08-9B60-E247-AAD4-1ACD3526F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DCF3DF-579C-5C44-9883-2D3B9F1CE3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9712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356011-B8B3-5242-AFEB-66955427F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and using a custom function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62D83A-9ED2-2D4E-BDAA-DCB4D75DEB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Syntax</a:t>
            </a:r>
          </a:p>
          <a:p>
            <a:pPr marL="571500" lvl="1" indent="0">
              <a:buNone/>
            </a:pPr>
            <a:r>
              <a:rPr lang="en-GB" dirty="0"/>
              <a:t>&lt;&lt;function name&gt;&gt; </a:t>
            </a:r>
            <a:r>
              <a:rPr lang="en-GB" b="1" dirty="0">
                <a:solidFill>
                  <a:srgbClr val="FFC000"/>
                </a:solidFill>
                <a:latin typeface="Courier" pitchFamily="2" charset="0"/>
              </a:rPr>
              <a:t>=</a:t>
            </a:r>
            <a:r>
              <a:rPr lang="en-GB" dirty="0">
                <a:latin typeface="Courier" pitchFamily="2" charset="0"/>
              </a:rPr>
              <a:t> </a:t>
            </a:r>
            <a:r>
              <a:rPr lang="en-GB" b="1" dirty="0">
                <a:solidFill>
                  <a:srgbClr val="FFC000"/>
                </a:solidFill>
                <a:latin typeface="Courier" pitchFamily="2" charset="0"/>
              </a:rPr>
              <a:t>(</a:t>
            </a:r>
            <a:r>
              <a:rPr lang="en-GB" dirty="0"/>
              <a:t>&lt;&lt;variable&gt;&gt;*</a:t>
            </a:r>
            <a:r>
              <a:rPr lang="en-GB" b="1" dirty="0">
                <a:solidFill>
                  <a:srgbClr val="FFC000"/>
                </a:solidFill>
                <a:latin typeface="Courier" pitchFamily="2" charset="0"/>
              </a:rPr>
              <a:t>) =&gt;</a:t>
            </a:r>
            <a:r>
              <a:rPr lang="en-GB" dirty="0"/>
              <a:t> &lt;&lt;implementation&gt;&gt;</a:t>
            </a:r>
          </a:p>
          <a:p>
            <a:r>
              <a:rPr lang="en-GB" dirty="0"/>
              <a:t>Example</a:t>
            </a:r>
          </a:p>
          <a:p>
            <a:pPr marL="571500" lvl="1" indent="0">
              <a:buNone/>
            </a:pPr>
            <a:r>
              <a:rPr lang="en-GB" sz="1600" b="1" dirty="0">
                <a:solidFill>
                  <a:schemeClr val="accent2"/>
                </a:solidFill>
                <a:latin typeface="Courier" pitchFamily="2" charset="0"/>
              </a:rPr>
              <a:t>squared = (x) </a:t>
            </a:r>
            <a:r>
              <a:rPr lang="en-GB" sz="1600" b="1">
                <a:solidFill>
                  <a:schemeClr val="accent2"/>
                </a:solidFill>
                <a:latin typeface="Courier" pitchFamily="2" charset="0"/>
              </a:rPr>
              <a:t>=&gt; x*x</a:t>
            </a:r>
            <a:endParaRPr lang="en-GB" sz="1600" b="1" dirty="0">
              <a:solidFill>
                <a:schemeClr val="accent2"/>
              </a:solidFill>
              <a:latin typeface="Courier" pitchFamily="2" charset="0"/>
            </a:endParaRPr>
          </a:p>
          <a:p>
            <a:pPr marL="571500" lvl="1" indent="0">
              <a:buNone/>
            </a:pPr>
            <a:r>
              <a:rPr lang="en-GB" sz="1600" dirty="0">
                <a:latin typeface="Courier" pitchFamily="2" charset="0"/>
              </a:rPr>
              <a:t>from(</a:t>
            </a:r>
            <a:r>
              <a:rPr lang="en-GB" sz="1600" dirty="0" err="1">
                <a:latin typeface="Courier" pitchFamily="2" charset="0"/>
              </a:rPr>
              <a:t>bucket:"foo</a:t>
            </a:r>
            <a:r>
              <a:rPr lang="en-GB" sz="1600" dirty="0">
                <a:latin typeface="Courier" pitchFamily="2" charset="0"/>
              </a:rPr>
              <a:t>")</a:t>
            </a:r>
          </a:p>
          <a:p>
            <a:pPr marL="571500" lvl="1" indent="0">
              <a:buNone/>
            </a:pPr>
            <a:r>
              <a:rPr lang="en-GB" sz="1600" dirty="0">
                <a:latin typeface="Courier" pitchFamily="2" charset="0"/>
              </a:rPr>
              <a:t>	|&gt; range(start: -1h)</a:t>
            </a:r>
          </a:p>
          <a:p>
            <a:pPr marL="571500" lvl="1" indent="0">
              <a:buNone/>
            </a:pPr>
            <a:r>
              <a:rPr lang="en-GB" sz="1600" dirty="0">
                <a:latin typeface="Courier" pitchFamily="2" charset="0"/>
              </a:rPr>
              <a:t>	|&gt; filter(</a:t>
            </a:r>
            <a:r>
              <a:rPr lang="en-GB" sz="1600" dirty="0" err="1">
                <a:latin typeface="Courier" pitchFamily="2" charset="0"/>
              </a:rPr>
              <a:t>fn</a:t>
            </a:r>
            <a:r>
              <a:rPr lang="en-GB" sz="1600" dirty="0">
                <a:latin typeface="Courier" pitchFamily="2" charset="0"/>
              </a:rPr>
              <a:t>: (r) =&gt; </a:t>
            </a:r>
            <a:r>
              <a:rPr lang="en-GB" sz="1600" dirty="0" err="1">
                <a:latin typeface="Courier" pitchFamily="2" charset="0"/>
              </a:rPr>
              <a:t>r._measurement</a:t>
            </a:r>
            <a:r>
              <a:rPr lang="en-GB" sz="1600" dirty="0">
                <a:latin typeface="Courier" pitchFamily="2" charset="0"/>
              </a:rPr>
              <a:t> == "samples")</a:t>
            </a:r>
          </a:p>
          <a:p>
            <a:pPr marL="571500" lvl="1" indent="0">
              <a:buNone/>
            </a:pPr>
            <a:r>
              <a:rPr lang="en-GB" sz="1600" dirty="0">
                <a:latin typeface="Courier" pitchFamily="2" charset="0"/>
              </a:rPr>
              <a:t>	|&gt; map(</a:t>
            </a:r>
            <a:r>
              <a:rPr lang="en-GB" sz="1600" dirty="0" err="1">
                <a:latin typeface="Courier" pitchFamily="2" charset="0"/>
              </a:rPr>
              <a:t>fn</a:t>
            </a:r>
            <a:r>
              <a:rPr lang="en-GB" sz="1600" dirty="0">
                <a:latin typeface="Courier" pitchFamily="2" charset="0"/>
              </a:rPr>
              <a:t>: (r) =&gt; ({ _value: </a:t>
            </a:r>
            <a:r>
              <a:rPr lang="en-GB" sz="1600" b="1" dirty="0">
                <a:solidFill>
                  <a:schemeClr val="accent2"/>
                </a:solidFill>
                <a:latin typeface="Courier" pitchFamily="2" charset="0"/>
              </a:rPr>
              <a:t>squared(x: </a:t>
            </a:r>
            <a:r>
              <a:rPr lang="en-GB" sz="1600" b="1" dirty="0" err="1">
                <a:solidFill>
                  <a:schemeClr val="accent2"/>
                </a:solidFill>
                <a:latin typeface="Courier" pitchFamily="2" charset="0"/>
              </a:rPr>
              <a:t>r._value</a:t>
            </a:r>
            <a:r>
              <a:rPr lang="en-GB" sz="1600" b="1" dirty="0">
                <a:solidFill>
                  <a:schemeClr val="accent2"/>
                </a:solidFill>
                <a:latin typeface="Courier" pitchFamily="2" charset="0"/>
              </a:rPr>
              <a:t>)</a:t>
            </a:r>
            <a:r>
              <a:rPr lang="en-GB" sz="1600" dirty="0">
                <a:latin typeface="Courier" pitchFamily="2" charset="0"/>
              </a:rPr>
              <a:t>})) </a:t>
            </a:r>
          </a:p>
          <a:p>
            <a:pPr marL="571500" lvl="1" indent="0">
              <a:buNone/>
            </a:pPr>
            <a:r>
              <a:rPr lang="en-GB" sz="1600" dirty="0">
                <a:latin typeface="Courier" pitchFamily="2" charset="0"/>
              </a:rPr>
              <a:t>	|&gt; filter(</a:t>
            </a:r>
            <a:r>
              <a:rPr lang="en-GB" sz="1600" dirty="0" err="1">
                <a:latin typeface="Courier" pitchFamily="2" charset="0"/>
              </a:rPr>
              <a:t>fn</a:t>
            </a:r>
            <a:r>
              <a:rPr lang="en-GB" sz="1600" dirty="0">
                <a:latin typeface="Courier" pitchFamily="2" charset="0"/>
              </a:rPr>
              <a:t>: (r) =&gt; </a:t>
            </a:r>
            <a:r>
              <a:rPr lang="en-GB" sz="1600" dirty="0" err="1">
                <a:latin typeface="Courier" pitchFamily="2" charset="0"/>
              </a:rPr>
              <a:t>r._value</a:t>
            </a:r>
            <a:r>
              <a:rPr lang="en-GB" sz="1600" dirty="0">
                <a:latin typeface="Courier" pitchFamily="2" charset="0"/>
              </a:rPr>
              <a:t> &gt; 23.2)</a:t>
            </a:r>
          </a:p>
          <a:p>
            <a:pPr marL="571500" lvl="1" indent="0">
              <a:buNone/>
            </a:pPr>
            <a:endParaRPr lang="en-GB" sz="1600" dirty="0">
              <a:latin typeface="Courier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5799C49-F616-9648-97B9-E41669973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572511-79F1-7147-922C-3146E9248F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33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356011-B8B3-5242-AFEB-66955427F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a custom pipe forwardable function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62D83A-9ED2-2D4E-BDAA-DCB4D75DE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0" y="1244339"/>
            <a:ext cx="8603547" cy="3391161"/>
          </a:xfrm>
        </p:spPr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chemeClr val="bg1"/>
                </a:solidFill>
              </a:rPr>
              <a:t>Syntax</a:t>
            </a:r>
          </a:p>
          <a:p>
            <a:pPr marL="571500" lvl="1" indent="0">
              <a:buNone/>
            </a:pPr>
            <a:r>
              <a:rPr lang="en-GB" dirty="0"/>
              <a:t>&lt;&lt;function name&gt;&gt; </a:t>
            </a:r>
            <a:r>
              <a:rPr lang="en-GB" b="1" dirty="0">
                <a:solidFill>
                  <a:srgbClr val="FFC000"/>
                </a:solidFill>
                <a:latin typeface="Courier" pitchFamily="2" charset="0"/>
              </a:rPr>
              <a:t>=</a:t>
            </a:r>
            <a:r>
              <a:rPr lang="en-GB" dirty="0">
                <a:latin typeface="Courier" pitchFamily="2" charset="0"/>
              </a:rPr>
              <a:t> </a:t>
            </a:r>
            <a:r>
              <a:rPr lang="en-GB" b="1" dirty="0">
                <a:solidFill>
                  <a:srgbClr val="FFC000"/>
                </a:solidFill>
                <a:latin typeface="Courier" pitchFamily="2" charset="0"/>
              </a:rPr>
              <a:t>(</a:t>
            </a:r>
            <a:r>
              <a:rPr lang="en-GB" dirty="0"/>
              <a:t>&lt;&lt;table&gt;&gt;</a:t>
            </a:r>
            <a:r>
              <a:rPr lang="en-GB" b="1" dirty="0">
                <a:solidFill>
                  <a:srgbClr val="FFC000"/>
                </a:solidFill>
                <a:latin typeface="Courier" pitchFamily="2" charset="0"/>
              </a:rPr>
              <a:t>=&lt;-,</a:t>
            </a:r>
            <a:r>
              <a:rPr lang="en-GB" dirty="0"/>
              <a:t> &lt;&lt;variable&gt;&gt;*</a:t>
            </a:r>
            <a:r>
              <a:rPr lang="en-GB" b="1" dirty="0">
                <a:solidFill>
                  <a:srgbClr val="FFC000"/>
                </a:solidFill>
                <a:latin typeface="Courier" pitchFamily="2" charset="0"/>
              </a:rPr>
              <a:t>) =&gt; </a:t>
            </a:r>
            <a:br>
              <a:rPr lang="en-GB" b="1" dirty="0">
                <a:solidFill>
                  <a:srgbClr val="FFC000"/>
                </a:solidFill>
                <a:latin typeface="Courier" pitchFamily="2" charset="0"/>
              </a:rPr>
            </a:br>
            <a:r>
              <a:rPr lang="en-GB" b="1" dirty="0">
                <a:solidFill>
                  <a:srgbClr val="FFC000"/>
                </a:solidFill>
                <a:latin typeface="Courier" pitchFamily="2" charset="0"/>
              </a:rPr>
              <a:t>           </a:t>
            </a:r>
            <a:r>
              <a:rPr lang="en-GB" dirty="0"/>
              <a:t>&lt;&lt;table&gt;&gt;</a:t>
            </a:r>
            <a:r>
              <a:rPr lang="en-GB" b="1" dirty="0">
                <a:solidFill>
                  <a:srgbClr val="FFC000"/>
                </a:solidFill>
                <a:latin typeface="Courier" pitchFamily="2" charset="0"/>
              </a:rPr>
              <a:t> |&gt; </a:t>
            </a:r>
            <a:r>
              <a:rPr lang="en-GB" dirty="0"/>
              <a:t>&lt;&lt; implementation &gt;&gt;</a:t>
            </a:r>
          </a:p>
          <a:p>
            <a:pPr lvl="0">
              <a:buClr>
                <a:srgbClr val="FFFFFF"/>
              </a:buClr>
            </a:pPr>
            <a:r>
              <a:rPr lang="en-GB" dirty="0">
                <a:solidFill>
                  <a:srgbClr val="FFFFFF"/>
                </a:solidFill>
              </a:rPr>
              <a:t>Example</a:t>
            </a:r>
          </a:p>
          <a:p>
            <a:pPr marL="0" lvl="0" indent="0">
              <a:lnSpc>
                <a:spcPct val="160000"/>
              </a:lnSpc>
              <a:spcBef>
                <a:spcPts val="0"/>
              </a:spcBef>
              <a:buClr>
                <a:srgbClr val="000000"/>
              </a:buClr>
              <a:buSzPts val="1500"/>
              <a:buNone/>
            </a:pPr>
            <a:r>
              <a:rPr lang="it-IT" sz="1500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it-IT" sz="1500" b="1" dirty="0" err="1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allSquared</a:t>
            </a:r>
            <a:r>
              <a:rPr lang="it-IT" sz="1500" b="1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 = (</a:t>
            </a:r>
            <a:r>
              <a:rPr lang="it-IT" sz="1500" b="1" dirty="0" err="1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tables</a:t>
            </a:r>
            <a:r>
              <a:rPr lang="it-IT" sz="1500" b="1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=&lt;-) =&gt;</a:t>
            </a:r>
            <a:endParaRPr lang="it-IT" sz="500" b="1" dirty="0">
              <a:solidFill>
                <a:schemeClr val="accent1"/>
              </a:solidFill>
            </a:endParaRPr>
          </a:p>
          <a:p>
            <a:pPr marL="0" lvl="0" indent="0">
              <a:lnSpc>
                <a:spcPct val="160000"/>
              </a:lnSpc>
              <a:spcBef>
                <a:spcPts val="0"/>
              </a:spcBef>
              <a:buClr>
                <a:srgbClr val="000000"/>
              </a:buClr>
              <a:buSzPts val="1500"/>
              <a:buNone/>
            </a:pPr>
            <a:r>
              <a:rPr lang="it-IT" sz="1500" b="1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		</a:t>
            </a:r>
            <a:r>
              <a:rPr lang="it-IT" sz="1500" b="1" dirty="0" err="1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tables</a:t>
            </a:r>
            <a:r>
              <a:rPr lang="it-IT" sz="1500" b="1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 |&gt; </a:t>
            </a:r>
            <a:r>
              <a:rPr lang="it-IT" sz="1500" b="1" dirty="0" err="1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map</a:t>
            </a:r>
            <a:r>
              <a:rPr lang="it-IT" sz="1500" b="1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it-IT" sz="1500" b="1" dirty="0" err="1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it-IT" sz="1500" b="1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: (</a:t>
            </a:r>
            <a:r>
              <a:rPr lang="it-IT" sz="1500" b="1" dirty="0" err="1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sz="1500" b="1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) =&gt; </a:t>
            </a:r>
            <a:r>
              <a:rPr lang="it-IT" sz="1500" b="1" dirty="0" err="1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squared</a:t>
            </a:r>
            <a:r>
              <a:rPr lang="it-IT" sz="1500" b="1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it-IT" sz="1500" b="1" dirty="0" err="1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sz="1500" b="1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sz="1500" b="1" dirty="0" err="1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value</a:t>
            </a:r>
            <a:r>
              <a:rPr lang="it-IT" sz="1500" b="1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))</a:t>
            </a:r>
            <a:endParaRPr lang="it-IT" sz="1500" dirty="0">
              <a:solidFill>
                <a:schemeClr val="accen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lvl="0" indent="0">
              <a:lnSpc>
                <a:spcPct val="160000"/>
              </a:lnSpc>
              <a:spcBef>
                <a:spcPts val="0"/>
              </a:spcBef>
              <a:buClr>
                <a:srgbClr val="000000"/>
              </a:buClr>
              <a:buSzPts val="1500"/>
              <a:buNone/>
            </a:pP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	from(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bucket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:"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foo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")</a:t>
            </a:r>
            <a:endParaRPr lang="it-IT" sz="500" dirty="0">
              <a:solidFill>
                <a:schemeClr val="bg1"/>
              </a:solidFill>
            </a:endParaRPr>
          </a:p>
          <a:p>
            <a:pPr marL="0" lvl="0" indent="0">
              <a:lnSpc>
                <a:spcPct val="160000"/>
              </a:lnSpc>
              <a:spcBef>
                <a:spcPts val="0"/>
              </a:spcBef>
              <a:buClr>
                <a:srgbClr val="000000"/>
              </a:buClr>
              <a:buSzPts val="1500"/>
              <a:buNone/>
            </a:pP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		|&gt; 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range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(start: -1h)</a:t>
            </a:r>
            <a:endParaRPr lang="it-IT" sz="500" dirty="0">
              <a:solidFill>
                <a:schemeClr val="bg1"/>
              </a:solidFill>
            </a:endParaRPr>
          </a:p>
          <a:p>
            <a:pPr marL="0" lvl="0" indent="0">
              <a:lnSpc>
                <a:spcPct val="160000"/>
              </a:lnSpc>
              <a:spcBef>
                <a:spcPts val="0"/>
              </a:spcBef>
              <a:buClr>
                <a:srgbClr val="000000"/>
              </a:buClr>
              <a:buSzPts val="1500"/>
              <a:buNone/>
            </a:pP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		|&gt; 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filter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: (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) =&gt; 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measurement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samples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")</a:t>
            </a:r>
            <a:endParaRPr lang="it-IT" sz="500" dirty="0">
              <a:solidFill>
                <a:schemeClr val="bg1"/>
              </a:solidFill>
            </a:endParaRPr>
          </a:p>
          <a:p>
            <a:pPr marL="0" lvl="0" indent="0">
              <a:lnSpc>
                <a:spcPct val="160000"/>
              </a:lnSpc>
              <a:spcBef>
                <a:spcPts val="0"/>
              </a:spcBef>
              <a:buClr>
                <a:srgbClr val="000000"/>
              </a:buClr>
              <a:buSzPts val="1500"/>
              <a:buNone/>
            </a:pP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		|&gt; </a:t>
            </a:r>
            <a:r>
              <a:rPr lang="it-IT" sz="1500" b="1" dirty="0" err="1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allSquared</a:t>
            </a:r>
            <a:r>
              <a:rPr lang="it-IT" sz="1500" b="1" dirty="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()</a:t>
            </a:r>
            <a:endParaRPr lang="it-IT" sz="500" b="1" dirty="0">
              <a:solidFill>
                <a:schemeClr val="accent1"/>
              </a:solidFill>
            </a:endParaRPr>
          </a:p>
          <a:p>
            <a:pPr marL="0" lvl="0" indent="0">
              <a:lnSpc>
                <a:spcPct val="160000"/>
              </a:lnSpc>
              <a:spcBef>
                <a:spcPts val="0"/>
              </a:spcBef>
              <a:buClr>
                <a:srgbClr val="000000"/>
              </a:buClr>
              <a:buSzPts val="1500"/>
              <a:buNone/>
            </a:pP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		|&gt; 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filter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: (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) =&gt; 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r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._</a:t>
            </a:r>
            <a:r>
              <a:rPr lang="it-IT" sz="1500" dirty="0" err="1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value</a:t>
            </a:r>
            <a:r>
              <a:rPr lang="it-IT" sz="1500" dirty="0">
                <a:solidFill>
                  <a:schemeClr val="bg1"/>
                </a:solidFill>
                <a:latin typeface="Courier"/>
                <a:ea typeface="Courier"/>
                <a:cs typeface="Courier"/>
                <a:sym typeface="Courier"/>
              </a:rPr>
              <a:t> &gt; 23.2)</a:t>
            </a:r>
            <a:endParaRPr lang="it-IT" sz="500" dirty="0">
              <a:solidFill>
                <a:schemeClr val="bg1"/>
              </a:solidFill>
            </a:endParaRPr>
          </a:p>
          <a:p>
            <a:pPr lvl="1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9F8D2E8-A0F7-214B-99DD-56FB29D24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64EAA4-C254-9342-9527-2B2A866789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79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5A27-033A-384F-9BDE-6A4A12315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get dirty!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B5FDDBE-CBEA-FC40-9517-F1A768E30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9048" y="1232017"/>
            <a:ext cx="8676000" cy="348082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755C36-1CBA-C64D-8D2D-FFD06A0C872A}"/>
              </a:ext>
            </a:extLst>
          </p:cNvPr>
          <p:cNvSpPr/>
          <p:nvPr/>
        </p:nvSpPr>
        <p:spPr>
          <a:xfrm>
            <a:off x="8001180" y="3798444"/>
            <a:ext cx="914400" cy="914400"/>
          </a:xfrm>
          <a:prstGeom prst="rect">
            <a:avLst/>
          </a:prstGeom>
          <a:solidFill>
            <a:srgbClr val="20202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5400" b="0" i="0" u="none" strike="noStrike" kern="0" cap="none" spc="0" normalizeH="0" baseline="0" noProof="0" dirty="0">
                <a:ln>
                  <a:noFill/>
                </a:ln>
                <a:solidFill>
                  <a:srgbClr val="00C9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7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90D7C6-71FB-BA45-9117-0B604995F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en-GB">
                <a:solidFill>
                  <a:srgbClr val="D7E5E6"/>
                </a:solidFill>
              </a:rPr>
              <a:t>E. Della Valle, M. Balduini, &amp; R. Tommasini - Influx Days - Virtual - SF 2020</a:t>
            </a:r>
            <a:endParaRPr kumimoji="0" lang="en-GB" sz="1200" b="0" i="0" u="none" strike="noStrike" kern="0" cap="none" spc="0" normalizeH="0" baseline="0" noProof="0" dirty="0">
              <a:ln>
                <a:noFill/>
              </a:ln>
              <a:solidFill>
                <a:srgbClr val="D7E5E6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0F53B-C2A5-3A41-83DF-2C7A188793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3D80EDDC-E38A-944F-B9CB-B0C6554768E0}" type="slidenum">
              <a:rPr kumimoji="0" lang="en-GB" sz="12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15</a:t>
            </a:fld>
            <a:endParaRPr kumimoji="0" lang="en-GB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406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2E70303-91D2-4848-B31B-0C47A6D3F54C}"/>
              </a:ext>
            </a:extLst>
          </p:cNvPr>
          <p:cNvSpPr/>
          <p:nvPr/>
        </p:nvSpPr>
        <p:spPr>
          <a:xfrm>
            <a:off x="8533807" y="2100670"/>
            <a:ext cx="301838" cy="265168"/>
          </a:xfrm>
          <a:prstGeom prst="ellipse">
            <a:avLst/>
          </a:prstGeom>
          <a:solidFill>
            <a:srgbClr val="C090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84512EE-5DCD-8441-845E-11272C6A398A}"/>
              </a:ext>
            </a:extLst>
          </p:cNvPr>
          <p:cNvSpPr/>
          <p:nvPr/>
        </p:nvSpPr>
        <p:spPr>
          <a:xfrm>
            <a:off x="6947428" y="2397443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39FB5CEA-F11E-314F-97A2-E016CB111AFE}"/>
              </a:ext>
            </a:extLst>
          </p:cNvPr>
          <p:cNvSpPr/>
          <p:nvPr/>
        </p:nvSpPr>
        <p:spPr>
          <a:xfrm>
            <a:off x="6828041" y="2190302"/>
            <a:ext cx="306648" cy="720541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E49BBA-B583-E44F-9ABB-321B834E6A71}"/>
              </a:ext>
            </a:extLst>
          </p:cNvPr>
          <p:cNvSpPr/>
          <p:nvPr/>
        </p:nvSpPr>
        <p:spPr>
          <a:xfrm>
            <a:off x="5571463" y="2748318"/>
            <a:ext cx="418798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48401CD9-C914-EB40-987F-6E52BDC94D04}"/>
              </a:ext>
            </a:extLst>
          </p:cNvPr>
          <p:cNvSpPr/>
          <p:nvPr/>
        </p:nvSpPr>
        <p:spPr>
          <a:xfrm>
            <a:off x="5422607" y="2573076"/>
            <a:ext cx="223284" cy="616689"/>
          </a:xfrm>
          <a:custGeom>
            <a:avLst/>
            <a:gdLst>
              <a:gd name="connsiteX0" fmla="*/ 212652 w 223284"/>
              <a:gd name="connsiteY0" fmla="*/ 563526 h 616689"/>
              <a:gd name="connsiteX1" fmla="*/ 223284 w 223284"/>
              <a:gd name="connsiteY1" fmla="*/ 244549 h 616689"/>
              <a:gd name="connsiteX2" fmla="*/ 10633 w 223284"/>
              <a:gd name="connsiteY2" fmla="*/ 0 h 616689"/>
              <a:gd name="connsiteX3" fmla="*/ 0 w 223284"/>
              <a:gd name="connsiteY3" fmla="*/ 244549 h 616689"/>
              <a:gd name="connsiteX4" fmla="*/ 202019 w 223284"/>
              <a:gd name="connsiteY4" fmla="*/ 616689 h 61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284" h="616689">
                <a:moveTo>
                  <a:pt x="212652" y="563526"/>
                </a:moveTo>
                <a:lnTo>
                  <a:pt x="223284" y="244549"/>
                </a:lnTo>
                <a:lnTo>
                  <a:pt x="10633" y="0"/>
                </a:lnTo>
                <a:lnTo>
                  <a:pt x="0" y="244549"/>
                </a:lnTo>
                <a:lnTo>
                  <a:pt x="202019" y="616689"/>
                </a:lnTo>
              </a:path>
            </a:pathLst>
          </a:custGeom>
          <a:solidFill>
            <a:srgbClr val="202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3318F22-AFD7-E546-AB8D-655862F2328D}"/>
              </a:ext>
            </a:extLst>
          </p:cNvPr>
          <p:cNvSpPr/>
          <p:nvPr/>
        </p:nvSpPr>
        <p:spPr>
          <a:xfrm>
            <a:off x="3391786" y="3583174"/>
            <a:ext cx="489099" cy="32960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AD093A-17E5-234A-8BE8-CA4FDB90C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Continuous Linear Pizza Oven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347BF86-129F-7945-B6A3-FD58AC5FE367}"/>
              </a:ext>
            </a:extLst>
          </p:cNvPr>
          <p:cNvSpPr/>
          <p:nvPr/>
        </p:nvSpPr>
        <p:spPr>
          <a:xfrm>
            <a:off x="7196104" y="2550572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F2B7568-410E-DC44-AAEE-25E57DDF3E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5250" indent="0">
              <a:buNone/>
            </a:pPr>
            <a:r>
              <a:rPr lang="en-US" sz="1800" b="1" noProof="0" dirty="0"/>
              <a:t>Learning goals</a:t>
            </a:r>
            <a:r>
              <a:rPr lang="en-US" sz="1800" noProof="0" dirty="0"/>
              <a:t>:</a:t>
            </a:r>
          </a:p>
          <a:p>
            <a:r>
              <a:rPr lang="en-US" sz="1800" dirty="0"/>
              <a:t>Map functions</a:t>
            </a:r>
            <a:endParaRPr lang="en-US" sz="1800" noProof="0" dirty="0"/>
          </a:p>
          <a:p>
            <a:r>
              <a:rPr lang="en-US" sz="1800" noProof="0" dirty="0"/>
              <a:t>Custom functions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CBBE649-9821-8E49-BD63-6812F3D8F79E}"/>
              </a:ext>
            </a:extLst>
          </p:cNvPr>
          <p:cNvSpPr/>
          <p:nvPr/>
        </p:nvSpPr>
        <p:spPr>
          <a:xfrm>
            <a:off x="7178092" y="2429723"/>
            <a:ext cx="138224" cy="1169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0FC9285-2F25-7F4E-9977-DF7A14351690}"/>
              </a:ext>
            </a:extLst>
          </p:cNvPr>
          <p:cNvSpPr/>
          <p:nvPr/>
        </p:nvSpPr>
        <p:spPr>
          <a:xfrm>
            <a:off x="7113239" y="2564189"/>
            <a:ext cx="65251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F7C21-23A0-F045-A5AE-197EC928307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 rot="16200000">
            <a:off x="3377442" y="-1005725"/>
            <a:ext cx="4800339" cy="700552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D28895A-D403-0048-A7BA-613FC989C6F7}"/>
              </a:ext>
            </a:extLst>
          </p:cNvPr>
          <p:cNvSpPr/>
          <p:nvPr/>
        </p:nvSpPr>
        <p:spPr>
          <a:xfrm>
            <a:off x="4441978" y="2594676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s1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89F609-A231-3046-85B8-938F556577BA}"/>
              </a:ext>
            </a:extLst>
          </p:cNvPr>
          <p:cNvSpPr/>
          <p:nvPr/>
        </p:nvSpPr>
        <p:spPr>
          <a:xfrm>
            <a:off x="6199894" y="2127707"/>
            <a:ext cx="428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s2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9CB71B-201F-414E-8F3A-0E3D7F1F08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EF1C7-F4AB-0E4A-AD40-FA31FCB6E1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0092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2FDD1-0C2D-FE4E-8BEE-0408BA2B7C7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Task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4CD9-CBA9-9747-831F-ACDC9CABA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40"/>
            <a:ext cx="8208348" cy="970764"/>
          </a:xfrm>
        </p:spPr>
        <p:txBody>
          <a:bodyPr/>
          <a:lstStyle/>
          <a:p>
            <a:pPr marL="95250" indent="0">
              <a:buNone/>
            </a:pPr>
            <a:r>
              <a:rPr lang="en-GB" dirty="0"/>
              <a:t>Correct the temperature observations of the cooking base area by by subtracting a delta of 5°C to each value</a:t>
            </a:r>
          </a:p>
          <a:p>
            <a:r>
              <a:rPr lang="en-GB" dirty="0"/>
              <a:t>Use an inline map</a:t>
            </a:r>
          </a:p>
          <a:p>
            <a:r>
              <a:rPr lang="en-GB" dirty="0"/>
              <a:t>Create a custom function to be used in the inline map</a:t>
            </a:r>
          </a:p>
          <a:p>
            <a:r>
              <a:rPr lang="en-GB" dirty="0"/>
              <a:t>Create a custom pipe forwardable function</a:t>
            </a:r>
            <a:br>
              <a:rPr lang="en-GB" dirty="0"/>
            </a:br>
            <a:r>
              <a:rPr lang="en-GB" dirty="0"/>
              <a:t>that contains a map</a:t>
            </a:r>
          </a:p>
          <a:p>
            <a:pPr marL="9525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037626-CB50-F240-A5CF-9F3783A722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DA0AD6-EE1A-534B-9BA8-AF8FD6F8F2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14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4CD9-CBA9-9747-831F-ACDC9CABAF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True or false</a:t>
            </a:r>
          </a:p>
          <a:p>
            <a:pPr lvl="1"/>
            <a:r>
              <a:rPr lang="en-US" dirty="0"/>
              <a:t>in a functional programming language, map() applies a function to each element of a collection – ?</a:t>
            </a:r>
          </a:p>
          <a:p>
            <a:pPr lvl="1"/>
            <a:r>
              <a:rPr lang="en-US" dirty="0"/>
              <a:t>in Flux, map() always adds a column to each table – ?</a:t>
            </a:r>
          </a:p>
          <a:p>
            <a:pPr lvl="1"/>
            <a:r>
              <a:rPr lang="en-US" dirty="0"/>
              <a:t>map() using the</a:t>
            </a:r>
            <a:r>
              <a:rPr lang="en-US" sz="1400" dirty="0">
                <a:solidFill>
                  <a:srgbClr val="FFC000"/>
                </a:solidFill>
                <a:latin typeface="Courier" pitchFamily="2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ourier" pitchFamily="2" charset="0"/>
              </a:rPr>
              <a:t>with</a:t>
            </a:r>
            <a:r>
              <a:rPr lang="en-US" dirty="0"/>
              <a:t> clause can add a column to each table – ?</a:t>
            </a:r>
          </a:p>
          <a:p>
            <a:pPr lvl="1"/>
            <a:r>
              <a:rPr lang="en-US" dirty="0"/>
              <a:t>you can pass a custom functions only to a map() – ?</a:t>
            </a:r>
          </a:p>
          <a:p>
            <a:pPr lvl="1"/>
            <a:r>
              <a:rPr lang="en-US" dirty="0"/>
              <a:t>in a pipe-forwardable custom function with a parameter </a:t>
            </a:r>
            <a:r>
              <a:rPr lang="en-US" b="1" dirty="0">
                <a:solidFill>
                  <a:srgbClr val="FFC000"/>
                </a:solidFill>
                <a:latin typeface="Courier" pitchFamily="2" charset="0"/>
              </a:rPr>
              <a:t>(t=&lt;-)</a:t>
            </a:r>
            <a:r>
              <a:rPr lang="en-US" dirty="0"/>
              <a:t>, </a:t>
            </a:r>
            <a:r>
              <a:rPr lang="en-US" b="1" dirty="0">
                <a:solidFill>
                  <a:srgbClr val="FFC000"/>
                </a:solidFill>
                <a:latin typeface="Courier" pitchFamily="2" charset="0"/>
              </a:rPr>
              <a:t>t</a:t>
            </a:r>
            <a:r>
              <a:rPr lang="en-US" dirty="0"/>
              <a:t> represents input tables that the function applies to – 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63DA07-B7CF-6846-902B-598D81676A28}"/>
              </a:ext>
            </a:extLst>
          </p:cNvPr>
          <p:cNvSpPr txBox="1">
            <a:spLocks/>
          </p:cNvSpPr>
          <p:nvPr/>
        </p:nvSpPr>
        <p:spPr>
          <a:xfrm>
            <a:off x="463497" y="642158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Quiz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D06F44-7910-2541-8FD8-2F34F958FA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CE2DBB-9127-EB40-A139-DFB5513782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854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64CD9-CBA9-9747-831F-ACDC9CABAF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True or false</a:t>
            </a:r>
          </a:p>
          <a:p>
            <a:pPr lvl="1"/>
            <a:r>
              <a:rPr lang="en-US" dirty="0"/>
              <a:t>in a functional programming language, map() applies a function to each element of a collection – T</a:t>
            </a:r>
          </a:p>
          <a:p>
            <a:pPr lvl="1"/>
            <a:r>
              <a:rPr lang="en-US" dirty="0"/>
              <a:t>in Flux, map() always adds a column to each table – F</a:t>
            </a:r>
          </a:p>
          <a:p>
            <a:pPr lvl="1"/>
            <a:r>
              <a:rPr lang="en-US" dirty="0"/>
              <a:t>map() using the</a:t>
            </a:r>
            <a:r>
              <a:rPr lang="en-US" sz="1400" dirty="0">
                <a:solidFill>
                  <a:srgbClr val="FFC000"/>
                </a:solidFill>
                <a:latin typeface="Courier" pitchFamily="2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ourier" pitchFamily="2" charset="0"/>
              </a:rPr>
              <a:t>with</a:t>
            </a:r>
            <a:r>
              <a:rPr lang="en-US" dirty="0"/>
              <a:t> clause can add a column to each table – T</a:t>
            </a:r>
          </a:p>
          <a:p>
            <a:pPr lvl="1"/>
            <a:r>
              <a:rPr lang="en-US" dirty="0"/>
              <a:t>you can pass a custom functions only to a map() – F</a:t>
            </a:r>
          </a:p>
          <a:p>
            <a:pPr lvl="1"/>
            <a:r>
              <a:rPr lang="en-US" dirty="0"/>
              <a:t>in a pipe-forwardable custom function with a parameter </a:t>
            </a:r>
            <a:r>
              <a:rPr lang="en-US" b="1" dirty="0">
                <a:solidFill>
                  <a:srgbClr val="FFC000"/>
                </a:solidFill>
                <a:latin typeface="Courier" pitchFamily="2" charset="0"/>
              </a:rPr>
              <a:t>(t=&lt;-)</a:t>
            </a:r>
            <a:r>
              <a:rPr lang="en-US" dirty="0"/>
              <a:t>, </a:t>
            </a:r>
            <a:r>
              <a:rPr lang="en-US" b="1" dirty="0">
                <a:solidFill>
                  <a:srgbClr val="FFC000"/>
                </a:solidFill>
                <a:latin typeface="Courier" pitchFamily="2" charset="0"/>
              </a:rPr>
              <a:t>t</a:t>
            </a:r>
            <a:r>
              <a:rPr lang="en-US" dirty="0"/>
              <a:t> represents input tables that the function applies to – 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63DA07-B7CF-6846-902B-598D81676A28}"/>
              </a:ext>
            </a:extLst>
          </p:cNvPr>
          <p:cNvSpPr txBox="1">
            <a:spLocks/>
          </p:cNvSpPr>
          <p:nvPr/>
        </p:nvSpPr>
        <p:spPr>
          <a:xfrm>
            <a:off x="463497" y="642158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solidFill>
                  <a:schemeClr val="bg1"/>
                </a:solidFill>
              </a:rPr>
              <a:t>Quiz answers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D06F44-7910-2541-8FD8-2F34F958FA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CE2DBB-9127-EB40-A139-DFB5513782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200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DB46B-26B0-8846-909D-9DA4D57B2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Exploring flux</a:t>
            </a:r>
            <a:br>
              <a:rPr lang="en-US" dirty="0"/>
            </a:br>
            <a:r>
              <a:rPr lang="en-US" dirty="0"/>
              <a:t>map()</a:t>
            </a:r>
          </a:p>
        </p:txBody>
      </p:sp>
    </p:spTree>
    <p:extLst>
      <p:ext uri="{BB962C8B-B14F-4D97-AF65-F5344CB8AC3E}">
        <p14:creationId xmlns:p14="http://schemas.microsoft.com/office/powerpoint/2010/main" val="37870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966AF2-CF74-A340-A83A-335DBD72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Advanced Data Analysis</a:t>
            </a:r>
            <a:br>
              <a:rPr lang="en-US" sz="2800"/>
            </a:br>
            <a:r>
              <a:rPr lang="en-US" sz="2800"/>
              <a:t>map() &amp; Custom Functions</a:t>
            </a:r>
            <a:endParaRPr lang="en-US" dirty="0"/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00EFA112-6682-7447-9B6D-C29138F083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853" y="4024849"/>
            <a:ext cx="7720618" cy="972772"/>
          </a:xfrm>
        </p:spPr>
        <p:txBody>
          <a:bodyPr/>
          <a:lstStyle/>
          <a:p>
            <a:pPr marL="100013" indent="-100013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Della Valle 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Politecnico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di Milano &amp; Partner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</a:p>
          <a:p>
            <a:pPr marL="100013" indent="-100013">
              <a:spcBef>
                <a:spcPts val="0"/>
              </a:spcBef>
            </a:pP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Marco </a:t>
            </a:r>
            <a:r>
              <a:rPr lang="en-US" b="1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Balduini</a:t>
            </a: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CEO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</a:p>
          <a:p>
            <a:pPr marL="100013" indent="-100013">
              <a:spcBef>
                <a:spcPts val="0"/>
              </a:spcBef>
            </a:pPr>
            <a:r>
              <a:rPr lang="it-IT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Riccardo Tommasini </a:t>
            </a:r>
            <a:r>
              <a:rPr lang="it-IT" sz="1350" dirty="0">
                <a:latin typeface="Helvetica Neue Light"/>
                <a:ea typeface="Helvetica Neue Light"/>
                <a:sym typeface="Helvetica Neue Light"/>
              </a:rPr>
              <a:t>Prof. @ </a:t>
            </a:r>
            <a:r>
              <a:rPr lang="it-IT" sz="1350" dirty="0" err="1">
                <a:latin typeface="Helvetica Neue Light"/>
                <a:ea typeface="Helvetica Neue Light"/>
                <a:sym typeface="Helvetica Neue Light"/>
              </a:rPr>
              <a:t>University</a:t>
            </a:r>
            <a:r>
              <a:rPr lang="it-IT" sz="1350" dirty="0">
                <a:latin typeface="Helvetica Neue Light"/>
                <a:ea typeface="Helvetica Neue Light"/>
                <a:sym typeface="Helvetica Neue Light"/>
              </a:rPr>
              <a:t> of Tartu</a:t>
            </a:r>
          </a:p>
          <a:p>
            <a:pPr marL="100013" indent="-100013">
              <a:spcBef>
                <a:spcPts val="0"/>
              </a:spcBef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87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8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Map()</a:t>
            </a:r>
            <a:endParaRPr lang="en-US" noProof="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0F1501-9B1A-1F48-8D0C-19FE124C5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5941" y="1396739"/>
            <a:ext cx="4182887" cy="3391161"/>
          </a:xfrm>
        </p:spPr>
        <p:txBody>
          <a:bodyPr/>
          <a:lstStyle/>
          <a:p>
            <a:r>
              <a:rPr lang="en-US" dirty="0"/>
              <a:t>How does it work?</a:t>
            </a:r>
          </a:p>
          <a:p>
            <a:pPr lvl="1"/>
            <a:r>
              <a:rPr lang="en-US" dirty="0"/>
              <a:t>It applies a function to each element of a collection</a:t>
            </a:r>
          </a:p>
          <a:p>
            <a:pPr lvl="1"/>
            <a:r>
              <a:rPr lang="en-US" dirty="0"/>
              <a:t>e.g</a:t>
            </a:r>
            <a:r>
              <a:rPr lang="en-US"/>
              <a:t>., square </a:t>
            </a:r>
            <a:r>
              <a:rPr lang="en-US" dirty="0"/>
              <a:t>each number</a:t>
            </a:r>
          </a:p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E16A08-9B60-E247-AAD4-1ACD3526F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DCF3DF-579C-5C44-9883-2D3B9F1CE3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A584109E-1446-674B-9C77-040A5187E326}"/>
              </a:ext>
            </a:extLst>
          </p:cNvPr>
          <p:cNvSpPr txBox="1">
            <a:spLocks/>
          </p:cNvSpPr>
          <p:nvPr/>
        </p:nvSpPr>
        <p:spPr>
          <a:xfrm>
            <a:off x="4874506" y="1396739"/>
            <a:ext cx="4182887" cy="3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r>
              <a:rPr lang="en-US" dirty="0"/>
              <a:t>What’s for?</a:t>
            </a:r>
          </a:p>
          <a:p>
            <a:pPr lvl="1"/>
            <a:r>
              <a:rPr lang="en-US" dirty="0"/>
              <a:t>Combine data</a:t>
            </a:r>
          </a:p>
          <a:p>
            <a:pPr lvl="1"/>
            <a:r>
              <a:rPr lang="en-US" dirty="0"/>
              <a:t>Derive data</a:t>
            </a:r>
          </a:p>
          <a:p>
            <a:pPr lvl="1"/>
            <a:r>
              <a:rPr lang="en-US" dirty="0"/>
              <a:t>Enrich data</a:t>
            </a:r>
          </a:p>
          <a:p>
            <a:pPr lvl="1"/>
            <a:r>
              <a:rPr lang="en-US" dirty="0"/>
              <a:t>Clean data</a:t>
            </a:r>
          </a:p>
          <a:p>
            <a:pPr lvl="1"/>
            <a:r>
              <a:rPr lang="en-US" dirty="0"/>
              <a:t>…</a:t>
            </a:r>
          </a:p>
          <a:p>
            <a:pPr lvl="1"/>
            <a:r>
              <a:rPr lang="en-US" dirty="0"/>
              <a:t>Turn data into information!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F09829-2D8F-3145-96B4-B2D7DD58FD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54135" t="57144" r="1917" b="10137"/>
          <a:stretch/>
        </p:blipFill>
        <p:spPr>
          <a:xfrm>
            <a:off x="1829051" y="2929317"/>
            <a:ext cx="2411176" cy="122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0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A069E-5016-7A4C-A386-31CA0A667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Map() in flux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0E172-3B1F-6349-B70C-2FEFA95A0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41" y="1244339"/>
            <a:ext cx="4049192" cy="3391161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5"/>
                </a:solidFill>
              </a:rPr>
              <a:t>map()</a:t>
            </a:r>
            <a:r>
              <a:rPr lang="en-US" dirty="0"/>
              <a:t> function applies a function to each record in the input tables </a:t>
            </a:r>
          </a:p>
          <a:p>
            <a:r>
              <a:rPr lang="en-US" dirty="0"/>
              <a:t>The modified records are assigned to new tables based on the group key of the input table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278B9-6E1F-1142-A3E3-C1C2821CA1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578428-23AC-534D-AD4D-967DFA2BBD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A0BC20-06E7-7A4F-AEA7-F1E83C257BB5}"/>
              </a:ext>
            </a:extLst>
          </p:cNvPr>
          <p:cNvSpPr txBox="1"/>
          <p:nvPr/>
        </p:nvSpPr>
        <p:spPr>
          <a:xfrm>
            <a:off x="4780366" y="0"/>
            <a:ext cx="3254417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700" dirty="0">
                <a:solidFill>
                  <a:schemeClr val="accent1"/>
                </a:solidFill>
              </a:rPr>
              <a:t>:o</a:t>
            </a:r>
          </a:p>
        </p:txBody>
      </p:sp>
    </p:spTree>
    <p:extLst>
      <p:ext uri="{BB962C8B-B14F-4D97-AF65-F5344CB8AC3E}">
        <p14:creationId xmlns:p14="http://schemas.microsoft.com/office/powerpoint/2010/main" val="148463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9A62B29-C2B1-8E48-B41E-F813A85B79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29457" t="16943" r="26938" b="10366"/>
          <a:stretch/>
        </p:blipFill>
        <p:spPr>
          <a:xfrm>
            <a:off x="2983484" y="1064662"/>
            <a:ext cx="3168503" cy="3619135"/>
          </a:xfrm>
          <a:prstGeom prst="rect">
            <a:avLst/>
          </a:prstGeom>
        </p:spPr>
      </p:pic>
      <p:sp>
        <p:nvSpPr>
          <p:cNvPr id="790" name="Google Shape;790;p8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Combine/derive data with map()</a:t>
            </a:r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E16A08-9B60-E247-AAD4-1ACD3526F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DCF3DF-579C-5C44-9883-2D3B9F1CE3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FF4EF5-1EBA-E74A-96C8-83BDEC8A99BD}"/>
              </a:ext>
            </a:extLst>
          </p:cNvPr>
          <p:cNvSpPr/>
          <p:nvPr/>
        </p:nvSpPr>
        <p:spPr>
          <a:xfrm>
            <a:off x="5012643" y="2477382"/>
            <a:ext cx="197309" cy="1807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648A1E-C7F2-7544-A0D1-05CE00CBFFDE}"/>
              </a:ext>
            </a:extLst>
          </p:cNvPr>
          <p:cNvSpPr/>
          <p:nvPr/>
        </p:nvSpPr>
        <p:spPr>
          <a:xfrm>
            <a:off x="5870350" y="1251087"/>
            <a:ext cx="144000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0ED512-5FAB-F545-AFFB-8603E44C5EE4}"/>
              </a:ext>
            </a:extLst>
          </p:cNvPr>
          <p:cNvSpPr/>
          <p:nvPr/>
        </p:nvSpPr>
        <p:spPr>
          <a:xfrm>
            <a:off x="5852626" y="2424215"/>
            <a:ext cx="144000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0B8ED6-F91A-AA48-A01B-35E1F831791A}"/>
              </a:ext>
            </a:extLst>
          </p:cNvPr>
          <p:cNvSpPr/>
          <p:nvPr/>
        </p:nvSpPr>
        <p:spPr>
          <a:xfrm>
            <a:off x="5856164" y="3565451"/>
            <a:ext cx="144000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89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Up Arrow 19">
            <a:extLst>
              <a:ext uri="{FF2B5EF4-FFF2-40B4-BE49-F238E27FC236}">
                <a16:creationId xmlns:a16="http://schemas.microsoft.com/office/drawing/2014/main" id="{0B0ED67D-53F1-7E46-9FB2-A68977CB21C6}"/>
              </a:ext>
            </a:extLst>
          </p:cNvPr>
          <p:cNvSpPr/>
          <p:nvPr/>
        </p:nvSpPr>
        <p:spPr>
          <a:xfrm rot="5400000">
            <a:off x="3717021" y="1509406"/>
            <a:ext cx="721110" cy="2860158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A54C9D-3F4A-7A4F-8ACC-27A8E38749BC}"/>
              </a:ext>
            </a:extLst>
          </p:cNvPr>
          <p:cNvSpPr/>
          <p:nvPr/>
        </p:nvSpPr>
        <p:spPr>
          <a:xfrm>
            <a:off x="2647497" y="1281161"/>
            <a:ext cx="3502324" cy="1435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60000"/>
              </a:lnSpc>
            </a:pPr>
            <a:r>
              <a:rPr lang="en-GB" b="1" dirty="0">
                <a:solidFill>
                  <a:schemeClr val="accent1"/>
                </a:solidFill>
                <a:latin typeface="Courier" pitchFamily="2" charset="0"/>
              </a:rPr>
              <a:t>map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(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fn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: (r) =&gt; </a:t>
            </a:r>
            <a:br>
              <a:rPr lang="en-GB" dirty="0">
                <a:solidFill>
                  <a:schemeClr val="accent1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  ({ </a:t>
            </a:r>
            <a:r>
              <a:rPr lang="en-GB" b="1" dirty="0">
                <a:solidFill>
                  <a:schemeClr val="accent1"/>
                </a:solidFill>
                <a:latin typeface="Courier" pitchFamily="2" charset="0"/>
              </a:rPr>
              <a:t>hour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: </a:t>
            </a:r>
            <a:br>
              <a:rPr lang="en-GB" dirty="0">
                <a:solidFill>
                  <a:schemeClr val="accent1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     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date.hour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(t: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r._time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) </a:t>
            </a:r>
            <a:br>
              <a:rPr lang="en-GB" dirty="0">
                <a:solidFill>
                  <a:schemeClr val="accent1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  }))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B300D5B-917B-774B-B69F-BF100B3A89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B475DB-C8E7-C24C-A4F7-1FB935E20A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6</a:t>
            </a:fld>
            <a:endParaRPr lang="en-GB"/>
          </a:p>
        </p:txBody>
      </p:sp>
      <p:graphicFrame>
        <p:nvGraphicFramePr>
          <p:cNvPr id="16" name="Google Shape;315;p55">
            <a:extLst>
              <a:ext uri="{FF2B5EF4-FFF2-40B4-BE49-F238E27FC236}">
                <a16:creationId xmlns:a16="http://schemas.microsoft.com/office/drawing/2014/main" id="{A6D9C333-7793-DF4C-A1FF-74D6513122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796134"/>
              </p:ext>
            </p:extLst>
          </p:nvPr>
        </p:nvGraphicFramePr>
        <p:xfrm>
          <a:off x="83697" y="1333229"/>
          <a:ext cx="2498874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6117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498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11:30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25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humidity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8" name="Google Shape;315;p55">
            <a:extLst>
              <a:ext uri="{FF2B5EF4-FFF2-40B4-BE49-F238E27FC236}">
                <a16:creationId xmlns:a16="http://schemas.microsoft.com/office/drawing/2014/main" id="{A12FAA22-0961-1D45-A8D4-BF059D8E61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5780779"/>
              </p:ext>
            </p:extLst>
          </p:nvPr>
        </p:nvGraphicFramePr>
        <p:xfrm>
          <a:off x="83695" y="3568531"/>
          <a:ext cx="2498874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04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768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11:15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temp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1" name="Google Shape;315;p55">
            <a:extLst>
              <a:ext uri="{FF2B5EF4-FFF2-40B4-BE49-F238E27FC236}">
                <a16:creationId xmlns:a16="http://schemas.microsoft.com/office/drawing/2014/main" id="{1236B3BE-C8B3-A646-8670-60A13CA84B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8960804"/>
              </p:ext>
            </p:extLst>
          </p:nvPr>
        </p:nvGraphicFramePr>
        <p:xfrm>
          <a:off x="90577" y="87833"/>
          <a:ext cx="2498874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6117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498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humidity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Google Shape;315;p55">
            <a:extLst>
              <a:ext uri="{FF2B5EF4-FFF2-40B4-BE49-F238E27FC236}">
                <a16:creationId xmlns:a16="http://schemas.microsoft.com/office/drawing/2014/main" id="{2021EC7D-0CC9-7A4B-A835-6472EF4952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3128401"/>
              </p:ext>
            </p:extLst>
          </p:nvPr>
        </p:nvGraphicFramePr>
        <p:xfrm>
          <a:off x="83696" y="2605155"/>
          <a:ext cx="2498874" cy="8686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04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768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10:35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temp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3" name="Google Shape;315;p55">
            <a:extLst>
              <a:ext uri="{FF2B5EF4-FFF2-40B4-BE49-F238E27FC236}">
                <a16:creationId xmlns:a16="http://schemas.microsoft.com/office/drawing/2014/main" id="{58E0F2A1-6AB1-A344-ADCE-0BD04BB3F6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3684753"/>
              </p:ext>
            </p:extLst>
          </p:nvPr>
        </p:nvGraphicFramePr>
        <p:xfrm>
          <a:off x="5866381" y="1354761"/>
          <a:ext cx="595663" cy="880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956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algn="ctr"/>
                      <a:r>
                        <a:rPr lang="en-US" sz="1100" b="1" i="0" u="none" strike="noStrike" cap="none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hour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11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11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</a:tbl>
          </a:graphicData>
        </a:graphic>
      </p:graphicFrame>
      <p:graphicFrame>
        <p:nvGraphicFramePr>
          <p:cNvPr id="24" name="Google Shape;315;p55">
            <a:extLst>
              <a:ext uri="{FF2B5EF4-FFF2-40B4-BE49-F238E27FC236}">
                <a16:creationId xmlns:a16="http://schemas.microsoft.com/office/drawing/2014/main" id="{70BA45AA-ADAA-9747-BF1F-12666D25EA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8878348"/>
              </p:ext>
            </p:extLst>
          </p:nvPr>
        </p:nvGraphicFramePr>
        <p:xfrm>
          <a:off x="5866379" y="3590063"/>
          <a:ext cx="590584" cy="880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90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algn="ctr"/>
                      <a:r>
                        <a:rPr lang="en-US" sz="1100" b="1" i="0" u="none" strike="noStrike" cap="none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hour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11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11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</a:tbl>
          </a:graphicData>
        </a:graphic>
      </p:graphicFrame>
      <p:graphicFrame>
        <p:nvGraphicFramePr>
          <p:cNvPr id="25" name="Google Shape;315;p55">
            <a:extLst>
              <a:ext uri="{FF2B5EF4-FFF2-40B4-BE49-F238E27FC236}">
                <a16:creationId xmlns:a16="http://schemas.microsoft.com/office/drawing/2014/main" id="{FF649EA4-5648-8149-8F59-2C58E69EB1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0902180"/>
              </p:ext>
            </p:extLst>
          </p:nvPr>
        </p:nvGraphicFramePr>
        <p:xfrm>
          <a:off x="5873261" y="109365"/>
          <a:ext cx="595663" cy="8686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956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algn="ctr"/>
                      <a:r>
                        <a:rPr lang="en-US" sz="1100" b="1" i="0" u="none" strike="noStrike" cap="none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hour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11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</a:tbl>
          </a:graphicData>
        </a:graphic>
      </p:graphicFrame>
      <p:graphicFrame>
        <p:nvGraphicFramePr>
          <p:cNvPr id="26" name="Google Shape;315;p55">
            <a:extLst>
              <a:ext uri="{FF2B5EF4-FFF2-40B4-BE49-F238E27FC236}">
                <a16:creationId xmlns:a16="http://schemas.microsoft.com/office/drawing/2014/main" id="{8AE6E5DD-B0C6-3241-969D-3F922F11E4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5377812"/>
              </p:ext>
            </p:extLst>
          </p:nvPr>
        </p:nvGraphicFramePr>
        <p:xfrm>
          <a:off x="5866380" y="2626687"/>
          <a:ext cx="590584" cy="5715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90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algn="ctr"/>
                      <a:r>
                        <a:rPr lang="en-US" sz="1100" b="1" i="0" u="none" strike="noStrike" cap="none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hour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ctr"/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6032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8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Enrich data using map(r </a:t>
            </a:r>
            <a:r>
              <a:rPr lang="en-US" dirty="0">
                <a:solidFill>
                  <a:schemeClr val="accent1"/>
                </a:solidFill>
              </a:rPr>
              <a:t>with</a:t>
            </a:r>
            <a:r>
              <a:rPr lang="en-US" dirty="0"/>
              <a:t> … )</a:t>
            </a:r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E16A08-9B60-E247-AAD4-1ACD3526F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DCF3DF-579C-5C44-9883-2D3B9F1CE3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3FC337-2D90-7843-A5B4-925DA2452536}"/>
              </a:ext>
            </a:extLst>
          </p:cNvPr>
          <p:cNvSpPr/>
          <p:nvPr/>
        </p:nvSpPr>
        <p:spPr>
          <a:xfrm>
            <a:off x="6699691" y="1685110"/>
            <a:ext cx="108000" cy="418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74AAD9-E34D-AD45-B606-7FD178B6C2E9}"/>
              </a:ext>
            </a:extLst>
          </p:cNvPr>
          <p:cNvSpPr/>
          <p:nvPr/>
        </p:nvSpPr>
        <p:spPr>
          <a:xfrm>
            <a:off x="6686626" y="2769327"/>
            <a:ext cx="108000" cy="418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FDC956-644E-E442-AC56-B29D568B616D}"/>
              </a:ext>
            </a:extLst>
          </p:cNvPr>
          <p:cNvSpPr/>
          <p:nvPr/>
        </p:nvSpPr>
        <p:spPr>
          <a:xfrm>
            <a:off x="6649868" y="3853544"/>
            <a:ext cx="108000" cy="6976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342FA5-02D2-5045-A35E-4567E291EBAD}"/>
              </a:ext>
            </a:extLst>
          </p:cNvPr>
          <p:cNvSpPr/>
          <p:nvPr/>
        </p:nvSpPr>
        <p:spPr>
          <a:xfrm>
            <a:off x="4491651" y="2541181"/>
            <a:ext cx="108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EB24DE-A684-134F-811F-3B70A8F8D0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29796" t="17094" b="9282"/>
          <a:stretch/>
        </p:blipFill>
        <p:spPr>
          <a:xfrm>
            <a:off x="2147776" y="1194848"/>
            <a:ext cx="4833024" cy="347284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E8ABB06-61B5-D14A-87E9-2F41DAC41FC9}"/>
              </a:ext>
            </a:extLst>
          </p:cNvPr>
          <p:cNvSpPr/>
          <p:nvPr/>
        </p:nvSpPr>
        <p:spPr>
          <a:xfrm>
            <a:off x="6699700" y="1431848"/>
            <a:ext cx="108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38C3BF7-B37C-1344-A441-7C1640778F7D}"/>
              </a:ext>
            </a:extLst>
          </p:cNvPr>
          <p:cNvSpPr/>
          <p:nvPr/>
        </p:nvSpPr>
        <p:spPr>
          <a:xfrm>
            <a:off x="6681976" y="2562444"/>
            <a:ext cx="108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F88B45-A51C-AC43-83EC-0070756CDCE9}"/>
              </a:ext>
            </a:extLst>
          </p:cNvPr>
          <p:cNvSpPr/>
          <p:nvPr/>
        </p:nvSpPr>
        <p:spPr>
          <a:xfrm>
            <a:off x="6653615" y="3661148"/>
            <a:ext cx="108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99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Up Arrow 19">
            <a:extLst>
              <a:ext uri="{FF2B5EF4-FFF2-40B4-BE49-F238E27FC236}">
                <a16:creationId xmlns:a16="http://schemas.microsoft.com/office/drawing/2014/main" id="{0B0ED67D-53F1-7E46-9FB2-A68977CB21C6}"/>
              </a:ext>
            </a:extLst>
          </p:cNvPr>
          <p:cNvSpPr/>
          <p:nvPr/>
        </p:nvSpPr>
        <p:spPr>
          <a:xfrm rot="5400000">
            <a:off x="3717021" y="1509406"/>
            <a:ext cx="721110" cy="2860158"/>
          </a:xfrm>
          <a:prstGeom prst="upArrow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A54C9D-3F4A-7A4F-8ACC-27A8E38749BC}"/>
              </a:ext>
            </a:extLst>
          </p:cNvPr>
          <p:cNvSpPr/>
          <p:nvPr/>
        </p:nvSpPr>
        <p:spPr>
          <a:xfrm>
            <a:off x="2746486" y="1273068"/>
            <a:ext cx="3502324" cy="1435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60000"/>
              </a:lnSpc>
            </a:pPr>
            <a:r>
              <a:rPr lang="en-GB" b="1" dirty="0">
                <a:solidFill>
                  <a:schemeClr val="accent1"/>
                </a:solidFill>
                <a:latin typeface="Courier" pitchFamily="2" charset="0"/>
              </a:rPr>
              <a:t>map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(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fn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: (r) =&gt; </a:t>
            </a:r>
            <a:br>
              <a:rPr lang="en-GB" dirty="0">
                <a:solidFill>
                  <a:schemeClr val="accent1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  ({ r </a:t>
            </a:r>
            <a:r>
              <a:rPr lang="en-GB" b="1" dirty="0">
                <a:solidFill>
                  <a:schemeClr val="accent1"/>
                </a:solidFill>
                <a:latin typeface="Courier" pitchFamily="2" charset="0"/>
              </a:rPr>
              <a:t>with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 hour: </a:t>
            </a:r>
            <a:br>
              <a:rPr lang="en-GB" dirty="0">
                <a:solidFill>
                  <a:schemeClr val="accent1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     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date.hour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(t: </a:t>
            </a:r>
            <a:r>
              <a:rPr lang="en-GB" dirty="0" err="1">
                <a:solidFill>
                  <a:schemeClr val="accent1"/>
                </a:solidFill>
                <a:latin typeface="Courier" pitchFamily="2" charset="0"/>
              </a:rPr>
              <a:t>r._time</a:t>
            </a: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) </a:t>
            </a:r>
            <a:br>
              <a:rPr lang="en-GB" dirty="0">
                <a:solidFill>
                  <a:schemeClr val="accent1"/>
                </a:solidFill>
                <a:latin typeface="Courier" pitchFamily="2" charset="0"/>
              </a:rPr>
            </a:br>
            <a:r>
              <a:rPr lang="en-GB" dirty="0">
                <a:solidFill>
                  <a:schemeClr val="accent1"/>
                </a:solidFill>
                <a:latin typeface="Courier" pitchFamily="2" charset="0"/>
              </a:rPr>
              <a:t>  }))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B300D5B-917B-774B-B69F-BF100B3A89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B475DB-C8E7-C24C-A4F7-1FB935E20A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8</a:t>
            </a:fld>
            <a:endParaRPr lang="en-GB"/>
          </a:p>
        </p:txBody>
      </p:sp>
      <p:graphicFrame>
        <p:nvGraphicFramePr>
          <p:cNvPr id="23" name="Google Shape;315;p55">
            <a:extLst>
              <a:ext uri="{FF2B5EF4-FFF2-40B4-BE49-F238E27FC236}">
                <a16:creationId xmlns:a16="http://schemas.microsoft.com/office/drawing/2014/main" id="{58E0F2A1-6AB1-A344-ADCE-0BD04BB3F6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3415198"/>
              </p:ext>
            </p:extLst>
          </p:nvPr>
        </p:nvGraphicFramePr>
        <p:xfrm>
          <a:off x="5866380" y="1354761"/>
          <a:ext cx="3026768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40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806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772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1179">
                  <a:extLst>
                    <a:ext uri="{9D8B030D-6E8A-4147-A177-3AD203B41FA5}">
                      <a16:colId xmlns:a16="http://schemas.microsoft.com/office/drawing/2014/main" val="3949054602"/>
                    </a:ext>
                  </a:extLst>
                </a:gridCol>
                <a:gridCol w="53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u="none" strike="noStrike" cap="none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hour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11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11:30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25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11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humidity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4" name="Google Shape;315;p55">
            <a:extLst>
              <a:ext uri="{FF2B5EF4-FFF2-40B4-BE49-F238E27FC236}">
                <a16:creationId xmlns:a16="http://schemas.microsoft.com/office/drawing/2014/main" id="{70BA45AA-ADAA-9747-BF1F-12666D25EA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2058756"/>
              </p:ext>
            </p:extLst>
          </p:nvPr>
        </p:nvGraphicFramePr>
        <p:xfrm>
          <a:off x="5866379" y="3590063"/>
          <a:ext cx="3026769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35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444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8481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719">
                  <a:extLst>
                    <a:ext uri="{9D8B030D-6E8A-4147-A177-3AD203B41FA5}">
                      <a16:colId xmlns:a16="http://schemas.microsoft.com/office/drawing/2014/main" val="2321006061"/>
                    </a:ext>
                  </a:extLst>
                </a:gridCol>
                <a:gridCol w="53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u="none" strike="noStrike" cap="none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hour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11:15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11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11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temp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5" name="Google Shape;315;p55">
            <a:extLst>
              <a:ext uri="{FF2B5EF4-FFF2-40B4-BE49-F238E27FC236}">
                <a16:creationId xmlns:a16="http://schemas.microsoft.com/office/drawing/2014/main" id="{FF649EA4-5648-8149-8F59-2C58E69EB1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6218275"/>
              </p:ext>
            </p:extLst>
          </p:nvPr>
        </p:nvGraphicFramePr>
        <p:xfrm>
          <a:off x="5873260" y="109365"/>
          <a:ext cx="3026768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40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8069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765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3087">
                  <a:extLst>
                    <a:ext uri="{9D8B030D-6E8A-4147-A177-3AD203B41FA5}">
                      <a16:colId xmlns:a16="http://schemas.microsoft.com/office/drawing/2014/main" val="3959829946"/>
                    </a:ext>
                  </a:extLst>
                </a:gridCol>
                <a:gridCol w="5490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u="none" strike="noStrike" cap="none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hour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11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humidity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6" name="Google Shape;315;p55">
            <a:extLst>
              <a:ext uri="{FF2B5EF4-FFF2-40B4-BE49-F238E27FC236}">
                <a16:creationId xmlns:a16="http://schemas.microsoft.com/office/drawing/2014/main" id="{8AE6E5DD-B0C6-3241-969D-3F922F11E4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9430037"/>
              </p:ext>
            </p:extLst>
          </p:nvPr>
        </p:nvGraphicFramePr>
        <p:xfrm>
          <a:off x="5866380" y="2626687"/>
          <a:ext cx="3026769" cy="8686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35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444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8319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8811">
                  <a:extLst>
                    <a:ext uri="{9D8B030D-6E8A-4147-A177-3AD203B41FA5}">
                      <a16:colId xmlns:a16="http://schemas.microsoft.com/office/drawing/2014/main" val="1984913196"/>
                    </a:ext>
                  </a:extLst>
                </a:gridCol>
                <a:gridCol w="5421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u="none" strike="noStrike" cap="none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hour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10:35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cpu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temp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7" name="Rectangle 26">
            <a:extLst>
              <a:ext uri="{FF2B5EF4-FFF2-40B4-BE49-F238E27FC236}">
                <a16:creationId xmlns:a16="http://schemas.microsoft.com/office/drawing/2014/main" id="{3F8F9B7A-98FD-AE41-8FE2-1961CA31A0D9}"/>
              </a:ext>
            </a:extLst>
          </p:cNvPr>
          <p:cNvSpPr/>
          <p:nvPr/>
        </p:nvSpPr>
        <p:spPr>
          <a:xfrm>
            <a:off x="8627549" y="485656"/>
            <a:ext cx="108000" cy="418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114A29-F13F-484B-8E8D-BE1236BAA2A0}"/>
              </a:ext>
            </a:extLst>
          </p:cNvPr>
          <p:cNvSpPr/>
          <p:nvPr/>
        </p:nvSpPr>
        <p:spPr>
          <a:xfrm>
            <a:off x="8627549" y="1715220"/>
            <a:ext cx="108000" cy="418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26413-4037-8646-AF95-F842ED53742D}"/>
              </a:ext>
            </a:extLst>
          </p:cNvPr>
          <p:cNvSpPr/>
          <p:nvPr/>
        </p:nvSpPr>
        <p:spPr>
          <a:xfrm>
            <a:off x="8627549" y="3961561"/>
            <a:ext cx="108000" cy="418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CCE7DD2-7BF9-D54D-AC7D-77F47F8D3CAD}"/>
              </a:ext>
            </a:extLst>
          </p:cNvPr>
          <p:cNvSpPr/>
          <p:nvPr/>
        </p:nvSpPr>
        <p:spPr>
          <a:xfrm>
            <a:off x="8627549" y="2979406"/>
            <a:ext cx="108000" cy="1595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9" name="Google Shape;315;p55">
            <a:extLst>
              <a:ext uri="{FF2B5EF4-FFF2-40B4-BE49-F238E27FC236}">
                <a16:creationId xmlns:a16="http://schemas.microsoft.com/office/drawing/2014/main" id="{A24B46FD-F047-E747-813C-DBDBA03715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9826169"/>
              </p:ext>
            </p:extLst>
          </p:nvPr>
        </p:nvGraphicFramePr>
        <p:xfrm>
          <a:off x="83697" y="1333229"/>
          <a:ext cx="2498874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6117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498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11:30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25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308305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humidity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2" name="Google Shape;315;p55">
            <a:extLst>
              <a:ext uri="{FF2B5EF4-FFF2-40B4-BE49-F238E27FC236}">
                <a16:creationId xmlns:a16="http://schemas.microsoft.com/office/drawing/2014/main" id="{585E0784-F35C-5C42-94E2-A7FE281D8D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3498671"/>
              </p:ext>
            </p:extLst>
          </p:nvPr>
        </p:nvGraphicFramePr>
        <p:xfrm>
          <a:off x="83695" y="3568531"/>
          <a:ext cx="2498874" cy="1177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04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768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11:15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200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11:50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kumimoji="0" lang="it-IT" sz="11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919864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temp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1" name="Google Shape;315;p55">
            <a:extLst>
              <a:ext uri="{FF2B5EF4-FFF2-40B4-BE49-F238E27FC236}">
                <a16:creationId xmlns:a16="http://schemas.microsoft.com/office/drawing/2014/main" id="{C354B186-05BF-3F43-BECB-98D13B932B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6900414"/>
              </p:ext>
            </p:extLst>
          </p:nvPr>
        </p:nvGraphicFramePr>
        <p:xfrm>
          <a:off x="90577" y="87833"/>
          <a:ext cx="2498874" cy="1165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6117">
                  <a:extLst>
                    <a:ext uri="{9D8B030D-6E8A-4147-A177-3AD203B41FA5}">
                      <a16:colId xmlns:a16="http://schemas.microsoft.com/office/drawing/2014/main" val="598467196"/>
                    </a:ext>
                  </a:extLst>
                </a:gridCol>
                <a:gridCol w="6498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_field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11:45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humidity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100" dirty="0"/>
                        <a:t>30</a:t>
                      </a: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6448085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humidity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2" name="Google Shape;315;p55">
            <a:extLst>
              <a:ext uri="{FF2B5EF4-FFF2-40B4-BE49-F238E27FC236}">
                <a16:creationId xmlns:a16="http://schemas.microsoft.com/office/drawing/2014/main" id="{01909B54-A496-F447-BD1E-BD236F6026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9289237"/>
              </p:ext>
            </p:extLst>
          </p:nvPr>
        </p:nvGraphicFramePr>
        <p:xfrm>
          <a:off x="83696" y="2605155"/>
          <a:ext cx="2498874" cy="8686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66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041">
                  <a:extLst>
                    <a:ext uri="{9D8B030D-6E8A-4147-A177-3AD203B41FA5}">
                      <a16:colId xmlns:a16="http://schemas.microsoft.com/office/drawing/2014/main" val="4234939415"/>
                    </a:ext>
                  </a:extLst>
                </a:gridCol>
                <a:gridCol w="6768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2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_time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/>
                        <a:t>_m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</a:t>
                      </a:r>
                      <a:r>
                        <a:rPr lang="en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field</a:t>
                      </a:r>
                      <a:endParaRPr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_value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10:35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obs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temp</a:t>
                      </a:r>
                      <a:endParaRPr sz="1100" dirty="0"/>
                    </a:p>
                  </a:txBody>
                  <a:tcPr marL="45720" marR="45720"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100</a:t>
                      </a:r>
                      <a:endParaRPr sz="1100" dirty="0"/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100" dirty="0" err="1"/>
                        <a:t>GroupKey</a:t>
                      </a:r>
                      <a:r>
                        <a:rPr lang="it-IT" sz="1100" dirty="0"/>
                        <a:t>[</a:t>
                      </a:r>
                      <a:r>
                        <a:rPr lang="it-IT" sz="1100" dirty="0" err="1"/>
                        <a:t>obs</a:t>
                      </a:r>
                      <a:r>
                        <a:rPr lang="it-IT" sz="1100" dirty="0"/>
                        <a:t>, </a:t>
                      </a:r>
                      <a:r>
                        <a:rPr lang="en" sz="1100" dirty="0"/>
                        <a:t>temp</a:t>
                      </a:r>
                      <a:r>
                        <a:rPr lang="it-IT" sz="1100" dirty="0"/>
                        <a:t>]</a:t>
                      </a:r>
                    </a:p>
                  </a:txBody>
                  <a:tcPr marL="45720" marR="45720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>
                    <a:lnL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18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7" grpId="0"/>
      <p:bldP spid="27" grpId="0" animBg="1"/>
      <p:bldP spid="28" grpId="0" animBg="1"/>
      <p:bldP spid="29" grpId="0" animBg="1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8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 data using map(r with … )</a:t>
            </a:r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E16A08-9B60-E247-AAD4-1ACD3526F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E. Della Valle, M. Balduini, &amp; R. Tommasini - Influx Days - Virtual - SF 2020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DCF3DF-579C-5C44-9883-2D3B9F1CE3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3FC337-2D90-7843-A5B4-925DA2452536}"/>
              </a:ext>
            </a:extLst>
          </p:cNvPr>
          <p:cNvSpPr/>
          <p:nvPr/>
        </p:nvSpPr>
        <p:spPr>
          <a:xfrm>
            <a:off x="6444507" y="1685110"/>
            <a:ext cx="108000" cy="418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74AAD9-E34D-AD45-B606-7FD178B6C2E9}"/>
              </a:ext>
            </a:extLst>
          </p:cNvPr>
          <p:cNvSpPr/>
          <p:nvPr/>
        </p:nvSpPr>
        <p:spPr>
          <a:xfrm>
            <a:off x="6420809" y="2769327"/>
            <a:ext cx="108000" cy="418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FDC956-644E-E442-AC56-B29D568B616D}"/>
              </a:ext>
            </a:extLst>
          </p:cNvPr>
          <p:cNvSpPr/>
          <p:nvPr/>
        </p:nvSpPr>
        <p:spPr>
          <a:xfrm>
            <a:off x="6394684" y="3853544"/>
            <a:ext cx="108000" cy="6976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342FA5-02D2-5045-A35E-4567E291EBAD}"/>
              </a:ext>
            </a:extLst>
          </p:cNvPr>
          <p:cNvSpPr/>
          <p:nvPr/>
        </p:nvSpPr>
        <p:spPr>
          <a:xfrm>
            <a:off x="4491651" y="2541181"/>
            <a:ext cx="108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EB24DE-A684-134F-811F-3B70A8F8D0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29796" t="17094" r="10278" b="9282"/>
          <a:stretch/>
        </p:blipFill>
        <p:spPr>
          <a:xfrm>
            <a:off x="2158409" y="1184215"/>
            <a:ext cx="4125433" cy="34728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200FE9-9FC5-6B48-B14D-1C1EDE41BB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93958" t="17094" r="1" b="9282"/>
          <a:stretch/>
        </p:blipFill>
        <p:spPr>
          <a:xfrm>
            <a:off x="6283842" y="1194847"/>
            <a:ext cx="415849" cy="347284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D6FC718-8C3D-9241-9BD7-009B44E45D4B}"/>
              </a:ext>
            </a:extLst>
          </p:cNvPr>
          <p:cNvSpPr/>
          <p:nvPr/>
        </p:nvSpPr>
        <p:spPr>
          <a:xfrm>
            <a:off x="3134233" y="1332613"/>
            <a:ext cx="108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6519C0D-54B5-5343-B59F-DFB38E04A04A}"/>
              </a:ext>
            </a:extLst>
          </p:cNvPr>
          <p:cNvSpPr/>
          <p:nvPr/>
        </p:nvSpPr>
        <p:spPr>
          <a:xfrm>
            <a:off x="3127142" y="2473842"/>
            <a:ext cx="108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D6E88C-544F-064E-8B5B-3510B1F9AFA3}"/>
              </a:ext>
            </a:extLst>
          </p:cNvPr>
          <p:cNvSpPr/>
          <p:nvPr/>
        </p:nvSpPr>
        <p:spPr>
          <a:xfrm>
            <a:off x="3120047" y="3530014"/>
            <a:ext cx="108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3D8751-88BB-364E-90B6-4A0711677545}"/>
              </a:ext>
            </a:extLst>
          </p:cNvPr>
          <p:cNvSpPr/>
          <p:nvPr/>
        </p:nvSpPr>
        <p:spPr>
          <a:xfrm>
            <a:off x="6433881" y="1431848"/>
            <a:ext cx="108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6D21E-9116-F04C-A710-A2E7F650FD77}"/>
              </a:ext>
            </a:extLst>
          </p:cNvPr>
          <p:cNvSpPr/>
          <p:nvPr/>
        </p:nvSpPr>
        <p:spPr>
          <a:xfrm>
            <a:off x="6416157" y="2562444"/>
            <a:ext cx="108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3FF862A-899F-E44A-B285-DBFD14A7AF32}"/>
              </a:ext>
            </a:extLst>
          </p:cNvPr>
          <p:cNvSpPr/>
          <p:nvPr/>
        </p:nvSpPr>
        <p:spPr>
          <a:xfrm>
            <a:off x="6409062" y="3661148"/>
            <a:ext cx="108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8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fluxDays Template">
  <a:themeElements>
    <a:clrScheme name="InfluxData palette">
      <a:dk1>
        <a:srgbClr val="000000"/>
      </a:dk1>
      <a:lt1>
        <a:srgbClr val="FFFFFF"/>
      </a:lt1>
      <a:dk2>
        <a:srgbClr val="44546A"/>
      </a:dk2>
      <a:lt2>
        <a:srgbClr val="D7E5E6"/>
      </a:lt2>
      <a:accent1>
        <a:srgbClr val="00C9FF"/>
      </a:accent1>
      <a:accent2>
        <a:srgbClr val="F95F53"/>
      </a:accent2>
      <a:accent3>
        <a:srgbClr val="A5ACB5"/>
      </a:accent3>
      <a:accent4>
        <a:srgbClr val="8050EA"/>
      </a:accent4>
      <a:accent5>
        <a:srgbClr val="3E90EF"/>
      </a:accent5>
      <a:accent6>
        <a:srgbClr val="4FD8A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9487</TotalTime>
  <Words>1571</Words>
  <Application>Microsoft Macintosh PowerPoint</Application>
  <PresentationFormat>On-screen Show (16:9)</PresentationFormat>
  <Paragraphs>385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Merriweather Sans</vt:lpstr>
      <vt:lpstr>Helvetica Neue Light</vt:lpstr>
      <vt:lpstr>Helvetica Neue</vt:lpstr>
      <vt:lpstr>Courier</vt:lpstr>
      <vt:lpstr>InfluxDays Template</vt:lpstr>
      <vt:lpstr>Advanced Data Analysis map() &amp; Custom Functions</vt:lpstr>
      <vt:lpstr>Exploring flux map()</vt:lpstr>
      <vt:lpstr>Map()</vt:lpstr>
      <vt:lpstr>Map() in flux</vt:lpstr>
      <vt:lpstr>Combine/derive data with map()</vt:lpstr>
      <vt:lpstr>PowerPoint Presentation</vt:lpstr>
      <vt:lpstr>Enrich data using map(r with … )</vt:lpstr>
      <vt:lpstr>PowerPoint Presentation</vt:lpstr>
      <vt:lpstr>Clean data using map(r with … )</vt:lpstr>
      <vt:lpstr>PowerPoint Presentation</vt:lpstr>
      <vt:lpstr>Exploring Flux Custom Functions</vt:lpstr>
      <vt:lpstr>Recall: What Is Flux?</vt:lpstr>
      <vt:lpstr>Defining and using a custom function</vt:lpstr>
      <vt:lpstr>Defining a custom pipe forwardable function</vt:lpstr>
      <vt:lpstr>Let’s get dirty!</vt:lpstr>
      <vt:lpstr>Continuous Linear Pizza Oven</vt:lpstr>
      <vt:lpstr>Task</vt:lpstr>
      <vt:lpstr>PowerPoint Presentation</vt:lpstr>
      <vt:lpstr>PowerPoint Presentation</vt:lpstr>
      <vt:lpstr>Advanced Data Analysis map() &amp; Custom Functions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InfluxDB 101</dc:title>
  <cp:lastModifiedBy>Riccardo Tommasini</cp:lastModifiedBy>
  <cp:revision>191</cp:revision>
  <cp:lastPrinted>2020-09-07T09:52:38Z</cp:lastPrinted>
  <dcterms:modified xsi:type="dcterms:W3CDTF">2020-10-25T13:53:26Z</dcterms:modified>
</cp:coreProperties>
</file>